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7" r:id="rId2"/>
    <p:sldId id="259" r:id="rId3"/>
    <p:sldId id="260" r:id="rId4"/>
    <p:sldId id="258" r:id="rId5"/>
    <p:sldId id="261" r:id="rId6"/>
    <p:sldId id="262" r:id="rId7"/>
    <p:sldId id="263" r:id="rId8"/>
    <p:sldId id="264" r:id="rId9"/>
    <p:sldId id="265" r:id="rId10"/>
    <p:sldId id="266" r:id="rId11"/>
    <p:sldId id="267" r:id="rId12"/>
    <p:sldId id="268" r:id="rId13"/>
    <p:sldId id="269" r:id="rId14"/>
    <p:sldId id="284" r:id="rId15"/>
    <p:sldId id="270" r:id="rId16"/>
    <p:sldId id="276" r:id="rId17"/>
    <p:sldId id="277" r:id="rId18"/>
    <p:sldId id="274" r:id="rId19"/>
    <p:sldId id="278" r:id="rId20"/>
    <p:sldId id="282" r:id="rId21"/>
    <p:sldId id="287" r:id="rId22"/>
    <p:sldId id="288" r:id="rId23"/>
    <p:sldId id="289" r:id="rId24"/>
    <p:sldId id="290" r:id="rId25"/>
    <p:sldId id="291" r:id="rId26"/>
    <p:sldId id="279" r:id="rId27"/>
    <p:sldId id="292" r:id="rId28"/>
    <p:sldId id="280" r:id="rId29"/>
    <p:sldId id="271" r:id="rId30"/>
    <p:sldId id="281" r:id="rId31"/>
    <p:sldId id="286" r:id="rId32"/>
    <p:sldId id="293" r:id="rId33"/>
    <p:sldId id="295" r:id="rId34"/>
    <p:sldId id="294" r:id="rId35"/>
    <p:sldId id="272" r:id="rId36"/>
    <p:sldId id="285" r:id="rId37"/>
    <p:sldId id="273" r:id="rId38"/>
    <p:sldId id="283" r:id="rId39"/>
    <p:sldId id="296" r:id="rId40"/>
    <p:sldId id="297" r:id="rId41"/>
    <p:sldId id="298" r:id="rId42"/>
    <p:sldId id="299" r:id="rId43"/>
    <p:sldId id="300" r:id="rId44"/>
    <p:sldId id="301" r:id="rId45"/>
    <p:sldId id="302" r:id="rId46"/>
    <p:sldId id="303" r:id="rId47"/>
    <p:sldId id="304" r:id="rId48"/>
    <p:sldId id="30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Book14"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 Papers in Microsoft Academic</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 Papers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28"/>
              <c:delete val="1"/>
              <c:extLst xmlns:c16r2="http://schemas.microsoft.com/office/drawing/2015/06/chart">
                <c:ext xmlns:c16="http://schemas.microsoft.com/office/drawing/2014/chart" uri="{C3380CC4-5D6E-409C-BE32-E72D297353CC}">
                  <c16:uniqueId val="{00000000-51E3-48D9-A01E-319F92443678}"/>
                </c:ext>
                <c:ext xmlns:c15="http://schemas.microsoft.com/office/drawing/2012/chart" uri="{CE6537A1-D6FC-4f65-9D91-7224C49458BB}"/>
              </c:extLst>
            </c:dLbl>
            <c:spPr>
              <a:noFill/>
              <a:ln>
                <a:noFill/>
              </a:ln>
              <a:effectLst/>
            </c:spPr>
            <c:txPr>
              <a:bodyPr rot="0" spcFirstLastPara="1" vertOverflow="clip" horzOverflow="clip" vert="horz" wrap="square" lIns="0" tIns="0" rIns="0" bIns="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pPr xmlns:c15="http://schemas.microsoft.com/office/drawing/2012/chart">
                  <a:prstGeom prst="rect">
                    <a:avLst/>
                  </a:prstGeom>
                  <a:noFill/>
                  <a:ln>
                    <a:noFill/>
                  </a:ln>
                </c15:spPr>
                <c15:layout/>
                <c15:showLeaderLines val="0"/>
              </c:ext>
            </c:extLst>
          </c:dLbls>
          <c:xVal>
            <c:numRef>
              <c:f>Sheet1!$A$2:$A$30</c:f>
              <c:numCache>
                <c:formatCode>General</c:formatCod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numCache>
            </c:numRef>
          </c:xVal>
          <c:yVal>
            <c:numRef>
              <c:f>Sheet1!$B$2:$B$30</c:f>
              <c:numCache>
                <c:formatCode>General</c:formatCode>
                <c:ptCount val="29"/>
                <c:pt idx="0">
                  <c:v>1</c:v>
                </c:pt>
                <c:pt idx="1">
                  <c:v>0</c:v>
                </c:pt>
                <c:pt idx="2">
                  <c:v>3</c:v>
                </c:pt>
                <c:pt idx="3">
                  <c:v>1</c:v>
                </c:pt>
                <c:pt idx="4">
                  <c:v>1</c:v>
                </c:pt>
                <c:pt idx="5">
                  <c:v>3</c:v>
                </c:pt>
                <c:pt idx="6">
                  <c:v>0</c:v>
                </c:pt>
                <c:pt idx="7">
                  <c:v>25</c:v>
                </c:pt>
                <c:pt idx="8">
                  <c:v>44</c:v>
                </c:pt>
                <c:pt idx="9">
                  <c:v>63</c:v>
                </c:pt>
                <c:pt idx="10">
                  <c:v>115</c:v>
                </c:pt>
                <c:pt idx="11">
                  <c:v>195</c:v>
                </c:pt>
                <c:pt idx="12">
                  <c:v>240</c:v>
                </c:pt>
                <c:pt idx="13">
                  <c:v>308</c:v>
                </c:pt>
                <c:pt idx="14">
                  <c:v>415</c:v>
                </c:pt>
                <c:pt idx="15">
                  <c:v>487</c:v>
                </c:pt>
                <c:pt idx="16">
                  <c:v>590</c:v>
                </c:pt>
                <c:pt idx="17">
                  <c:v>766</c:v>
                </c:pt>
                <c:pt idx="18">
                  <c:v>985</c:v>
                </c:pt>
                <c:pt idx="19">
                  <c:v>1311</c:v>
                </c:pt>
                <c:pt idx="20">
                  <c:v>1645</c:v>
                </c:pt>
                <c:pt idx="21">
                  <c:v>1898</c:v>
                </c:pt>
                <c:pt idx="22">
                  <c:v>2172</c:v>
                </c:pt>
                <c:pt idx="23">
                  <c:v>2571</c:v>
                </c:pt>
                <c:pt idx="24">
                  <c:v>2687</c:v>
                </c:pt>
                <c:pt idx="25">
                  <c:v>2924</c:v>
                </c:pt>
                <c:pt idx="26">
                  <c:v>3075</c:v>
                </c:pt>
                <c:pt idx="27">
                  <c:v>3320</c:v>
                </c:pt>
                <c:pt idx="28">
                  <c:v>3585</c:v>
                </c:pt>
              </c:numCache>
            </c:numRef>
          </c:yVal>
          <c:smooth val="1"/>
          <c:extLst xmlns:c16r2="http://schemas.microsoft.com/office/drawing/2015/06/chart">
            <c:ext xmlns:c16="http://schemas.microsoft.com/office/drawing/2014/chart" uri="{C3380CC4-5D6E-409C-BE32-E72D297353CC}">
              <c16:uniqueId val="{00000001-51E3-48D9-A01E-319F92443678}"/>
            </c:ext>
          </c:extLst>
        </c:ser>
        <c:dLbls>
          <c:showLegendKey val="0"/>
          <c:showVal val="0"/>
          <c:showCatName val="0"/>
          <c:showSerName val="0"/>
          <c:showPercent val="0"/>
          <c:showBubbleSize val="0"/>
        </c:dLbls>
        <c:axId val="2130183040"/>
        <c:axId val="2130191200"/>
      </c:scatterChart>
      <c:valAx>
        <c:axId val="2130183040"/>
        <c:scaling>
          <c:orientation val="minMax"/>
          <c:max val="2018"/>
          <c:min val="199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0191200"/>
        <c:crosses val="autoZero"/>
        <c:crossBetween val="midCat"/>
        <c:majorUnit val="2"/>
      </c:valAx>
      <c:valAx>
        <c:axId val="2130191200"/>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01830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4FC172-8D7F-4A64-98A0-BB1689B6F403}" type="datetimeFigureOut">
              <a:rPr lang="en-IN" smtClean="0"/>
              <a:t>25-06-2021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1B7CF1-F8C0-44EB-9308-64F7D46D7DE5}" type="slidenum">
              <a:rPr lang="en-IN" smtClean="0"/>
              <a:t>‹#›</a:t>
            </a:fld>
            <a:endParaRPr lang="en-IN"/>
          </a:p>
        </p:txBody>
      </p:sp>
    </p:spTree>
    <p:extLst>
      <p:ext uri="{BB962C8B-B14F-4D97-AF65-F5344CB8AC3E}">
        <p14:creationId xmlns:p14="http://schemas.microsoft.com/office/powerpoint/2010/main" val="4185186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21B7CF1-F8C0-44EB-9308-64F7D46D7DE5}" type="slidenum">
              <a:rPr lang="en-IN" smtClean="0"/>
              <a:t>14</a:t>
            </a:fld>
            <a:endParaRPr lang="en-IN"/>
          </a:p>
        </p:txBody>
      </p:sp>
    </p:spTree>
    <p:extLst>
      <p:ext uri="{BB962C8B-B14F-4D97-AF65-F5344CB8AC3E}">
        <p14:creationId xmlns:p14="http://schemas.microsoft.com/office/powerpoint/2010/main" val="2853409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3172B11-FEB7-4E26-B8EB-1BF8D2F19BA5}" type="datetimeFigureOut">
              <a:rPr lang="en-IN" smtClean="0"/>
              <a:t>25-06-2021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A6EBCA-413C-464F-B12E-FC66452E37E4}" type="slidenum">
              <a:rPr lang="en-IN" smtClean="0"/>
              <a:t>‹#›</a:t>
            </a:fld>
            <a:endParaRPr lang="en-IN"/>
          </a:p>
        </p:txBody>
      </p:sp>
    </p:spTree>
    <p:extLst>
      <p:ext uri="{BB962C8B-B14F-4D97-AF65-F5344CB8AC3E}">
        <p14:creationId xmlns:p14="http://schemas.microsoft.com/office/powerpoint/2010/main" val="603983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3172B11-FEB7-4E26-B8EB-1BF8D2F19BA5}" type="datetimeFigureOut">
              <a:rPr lang="en-IN" smtClean="0"/>
              <a:t>25-06-2021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A6EBCA-413C-464F-B12E-FC66452E37E4}" type="slidenum">
              <a:rPr lang="en-IN" smtClean="0"/>
              <a:t>‹#›</a:t>
            </a:fld>
            <a:endParaRPr lang="en-IN"/>
          </a:p>
        </p:txBody>
      </p:sp>
    </p:spTree>
    <p:extLst>
      <p:ext uri="{BB962C8B-B14F-4D97-AF65-F5344CB8AC3E}">
        <p14:creationId xmlns:p14="http://schemas.microsoft.com/office/powerpoint/2010/main" val="746493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3172B11-FEB7-4E26-B8EB-1BF8D2F19BA5}" type="datetimeFigureOut">
              <a:rPr lang="en-IN" smtClean="0"/>
              <a:t>25-06-2021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A6EBCA-413C-464F-B12E-FC66452E37E4}" type="slidenum">
              <a:rPr lang="en-IN" smtClean="0"/>
              <a:t>‹#›</a:t>
            </a:fld>
            <a:endParaRPr lang="en-IN"/>
          </a:p>
        </p:txBody>
      </p:sp>
    </p:spTree>
    <p:extLst>
      <p:ext uri="{BB962C8B-B14F-4D97-AF65-F5344CB8AC3E}">
        <p14:creationId xmlns:p14="http://schemas.microsoft.com/office/powerpoint/2010/main" val="1776334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3172B11-FEB7-4E26-B8EB-1BF8D2F19BA5}" type="datetimeFigureOut">
              <a:rPr lang="en-IN" smtClean="0"/>
              <a:t>25-06-2021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A6EBCA-413C-464F-B12E-FC66452E37E4}" type="slidenum">
              <a:rPr lang="en-IN" smtClean="0"/>
              <a:t>‹#›</a:t>
            </a:fld>
            <a:endParaRPr lang="en-IN"/>
          </a:p>
        </p:txBody>
      </p:sp>
    </p:spTree>
    <p:extLst>
      <p:ext uri="{BB962C8B-B14F-4D97-AF65-F5344CB8AC3E}">
        <p14:creationId xmlns:p14="http://schemas.microsoft.com/office/powerpoint/2010/main" val="1012290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172B11-FEB7-4E26-B8EB-1BF8D2F19BA5}" type="datetimeFigureOut">
              <a:rPr lang="en-IN" smtClean="0"/>
              <a:t>25-06-2021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A6EBCA-413C-464F-B12E-FC66452E37E4}" type="slidenum">
              <a:rPr lang="en-IN" smtClean="0"/>
              <a:t>‹#›</a:t>
            </a:fld>
            <a:endParaRPr lang="en-IN"/>
          </a:p>
        </p:txBody>
      </p:sp>
    </p:spTree>
    <p:extLst>
      <p:ext uri="{BB962C8B-B14F-4D97-AF65-F5344CB8AC3E}">
        <p14:creationId xmlns:p14="http://schemas.microsoft.com/office/powerpoint/2010/main" val="441343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3172B11-FEB7-4E26-B8EB-1BF8D2F19BA5}" type="datetimeFigureOut">
              <a:rPr lang="en-IN" smtClean="0"/>
              <a:t>25-06-2021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A6EBCA-413C-464F-B12E-FC66452E37E4}" type="slidenum">
              <a:rPr lang="en-IN" smtClean="0"/>
              <a:t>‹#›</a:t>
            </a:fld>
            <a:endParaRPr lang="en-IN"/>
          </a:p>
        </p:txBody>
      </p:sp>
    </p:spTree>
    <p:extLst>
      <p:ext uri="{BB962C8B-B14F-4D97-AF65-F5344CB8AC3E}">
        <p14:creationId xmlns:p14="http://schemas.microsoft.com/office/powerpoint/2010/main" val="1216589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3172B11-FEB7-4E26-B8EB-1BF8D2F19BA5}" type="datetimeFigureOut">
              <a:rPr lang="en-IN" smtClean="0"/>
              <a:t>25-06-2021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1A6EBCA-413C-464F-B12E-FC66452E37E4}" type="slidenum">
              <a:rPr lang="en-IN" smtClean="0"/>
              <a:t>‹#›</a:t>
            </a:fld>
            <a:endParaRPr lang="en-IN"/>
          </a:p>
        </p:txBody>
      </p:sp>
    </p:spTree>
    <p:extLst>
      <p:ext uri="{BB962C8B-B14F-4D97-AF65-F5344CB8AC3E}">
        <p14:creationId xmlns:p14="http://schemas.microsoft.com/office/powerpoint/2010/main" val="4057769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3172B11-FEB7-4E26-B8EB-1BF8D2F19BA5}" type="datetimeFigureOut">
              <a:rPr lang="en-IN" smtClean="0"/>
              <a:t>25-06-2021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1A6EBCA-413C-464F-B12E-FC66452E37E4}" type="slidenum">
              <a:rPr lang="en-IN" smtClean="0"/>
              <a:t>‹#›</a:t>
            </a:fld>
            <a:endParaRPr lang="en-IN"/>
          </a:p>
        </p:txBody>
      </p:sp>
    </p:spTree>
    <p:extLst>
      <p:ext uri="{BB962C8B-B14F-4D97-AF65-F5344CB8AC3E}">
        <p14:creationId xmlns:p14="http://schemas.microsoft.com/office/powerpoint/2010/main" val="4075197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172B11-FEB7-4E26-B8EB-1BF8D2F19BA5}" type="datetimeFigureOut">
              <a:rPr lang="en-IN" smtClean="0"/>
              <a:t>25-06-2021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1A6EBCA-413C-464F-B12E-FC66452E37E4}" type="slidenum">
              <a:rPr lang="en-IN" smtClean="0"/>
              <a:t>‹#›</a:t>
            </a:fld>
            <a:endParaRPr lang="en-IN"/>
          </a:p>
        </p:txBody>
      </p:sp>
    </p:spTree>
    <p:extLst>
      <p:ext uri="{BB962C8B-B14F-4D97-AF65-F5344CB8AC3E}">
        <p14:creationId xmlns:p14="http://schemas.microsoft.com/office/powerpoint/2010/main" val="2744096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172B11-FEB7-4E26-B8EB-1BF8D2F19BA5}" type="datetimeFigureOut">
              <a:rPr lang="en-IN" smtClean="0"/>
              <a:t>25-06-2021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A6EBCA-413C-464F-B12E-FC66452E37E4}" type="slidenum">
              <a:rPr lang="en-IN" smtClean="0"/>
              <a:t>‹#›</a:t>
            </a:fld>
            <a:endParaRPr lang="en-IN"/>
          </a:p>
        </p:txBody>
      </p:sp>
    </p:spTree>
    <p:extLst>
      <p:ext uri="{BB962C8B-B14F-4D97-AF65-F5344CB8AC3E}">
        <p14:creationId xmlns:p14="http://schemas.microsoft.com/office/powerpoint/2010/main" val="916335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172B11-FEB7-4E26-B8EB-1BF8D2F19BA5}" type="datetimeFigureOut">
              <a:rPr lang="en-IN" smtClean="0"/>
              <a:t>25-06-2021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A6EBCA-413C-464F-B12E-FC66452E37E4}" type="slidenum">
              <a:rPr lang="en-IN" smtClean="0"/>
              <a:t>‹#›</a:t>
            </a:fld>
            <a:endParaRPr lang="en-IN"/>
          </a:p>
        </p:txBody>
      </p:sp>
    </p:spTree>
    <p:extLst>
      <p:ext uri="{BB962C8B-B14F-4D97-AF65-F5344CB8AC3E}">
        <p14:creationId xmlns:p14="http://schemas.microsoft.com/office/powerpoint/2010/main" val="89875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172B11-FEB7-4E26-B8EB-1BF8D2F19BA5}" type="datetimeFigureOut">
              <a:rPr lang="en-IN" smtClean="0"/>
              <a:t>25-06-2021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A6EBCA-413C-464F-B12E-FC66452E37E4}" type="slidenum">
              <a:rPr lang="en-IN" smtClean="0"/>
              <a:t>‹#›</a:t>
            </a:fld>
            <a:endParaRPr lang="en-IN"/>
          </a:p>
        </p:txBody>
      </p:sp>
    </p:spTree>
    <p:extLst>
      <p:ext uri="{BB962C8B-B14F-4D97-AF65-F5344CB8AC3E}">
        <p14:creationId xmlns:p14="http://schemas.microsoft.com/office/powerpoint/2010/main" val="1903163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 Id="rId9" Type="http://schemas.openxmlformats.org/officeDocument/2006/relationships/image" Target="../media/image23.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slideLayout" Target="../slideLayouts/slideLayout7.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8" Type="http://schemas.openxmlformats.org/officeDocument/2006/relationships/tags" Target="../tags/tag8.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gif"/><Relationship Id="rId4" Type="http://schemas.openxmlformats.org/officeDocument/2006/relationships/image" Target="../media/image6.gif"/></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12192000" cy="6858000"/>
          </a:xfrm>
          <a:prstGeom prst="rect">
            <a:avLst/>
          </a:prstGeom>
        </p:spPr>
      </p:pic>
      <p:sp>
        <p:nvSpPr>
          <p:cNvPr id="4" name="TextBox 3"/>
          <p:cNvSpPr txBox="1"/>
          <p:nvPr/>
        </p:nvSpPr>
        <p:spPr>
          <a:xfrm>
            <a:off x="4649338" y="5377218"/>
            <a:ext cx="7301999" cy="830997"/>
          </a:xfrm>
          <a:prstGeom prst="rect">
            <a:avLst/>
          </a:prstGeom>
          <a:noFill/>
        </p:spPr>
        <p:txBody>
          <a:bodyPr wrap="none" rtlCol="0">
            <a:spAutoFit/>
          </a:bodyPr>
          <a:lstStyle/>
          <a:p>
            <a:r>
              <a:rPr lang="en-IN" sz="4800" b="1" dirty="0" smtClean="0">
                <a:ln w="22225">
                  <a:solidFill>
                    <a:schemeClr val="accent2"/>
                  </a:solidFill>
                  <a:prstDash val="solid"/>
                </a:ln>
                <a:solidFill>
                  <a:srgbClr val="0070C0"/>
                </a:solidFill>
                <a:effectLst>
                  <a:glow rad="139700">
                    <a:schemeClr val="accent3">
                      <a:satMod val="175000"/>
                      <a:alpha val="40000"/>
                    </a:schemeClr>
                  </a:glow>
                  <a:reflection blurRad="6350" stA="55000" endA="300" endPos="45500" dir="5400000" sy="-100000" algn="bl" rotWithShape="0"/>
                </a:effectLst>
                <a:latin typeface="Rockwell" panose="02060603020205020403" pitchFamily="18" charset="0"/>
              </a:rPr>
              <a:t>Recommender Systems</a:t>
            </a:r>
            <a:endParaRPr lang="en-IN" sz="4800" b="1" dirty="0">
              <a:ln w="22225">
                <a:solidFill>
                  <a:schemeClr val="accent2"/>
                </a:solidFill>
                <a:prstDash val="solid"/>
              </a:ln>
              <a:solidFill>
                <a:srgbClr val="0070C0"/>
              </a:solidFill>
              <a:effectLst>
                <a:glow rad="139700">
                  <a:schemeClr val="accent3">
                    <a:satMod val="175000"/>
                    <a:alpha val="40000"/>
                  </a:schemeClr>
                </a:glow>
                <a:reflection blurRad="6350" stA="55000" endA="300" endPos="45500" dir="5400000" sy="-100000" algn="bl" rotWithShape="0"/>
              </a:effectLst>
              <a:latin typeface="Rockwell" panose="02060603020205020403" pitchFamily="18" charset="0"/>
            </a:endParaRPr>
          </a:p>
        </p:txBody>
      </p:sp>
    </p:spTree>
    <p:extLst>
      <p:ext uri="{BB962C8B-B14F-4D97-AF65-F5344CB8AC3E}">
        <p14:creationId xmlns:p14="http://schemas.microsoft.com/office/powerpoint/2010/main" val="18596149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9591" y="2388359"/>
            <a:ext cx="5271885" cy="4469642"/>
          </a:xfrm>
          <a:prstGeom prst="rect">
            <a:avLst/>
          </a:prstGeom>
        </p:spPr>
      </p:pic>
      <p:pic>
        <p:nvPicPr>
          <p:cNvPr id="2" name="Picture 1"/>
          <p:cNvPicPr preferRelativeResize="0">
            <a:picLocks/>
          </p:cNvPicPr>
          <p:nvPr/>
        </p:nvPicPr>
        <p:blipFill>
          <a:blip r:embed="rId3"/>
          <a:stretch>
            <a:fillRect/>
          </a:stretch>
        </p:blipFill>
        <p:spPr>
          <a:xfrm>
            <a:off x="464022" y="122830"/>
            <a:ext cx="4857039" cy="3084394"/>
          </a:xfrm>
          <a:prstGeom prst="rect">
            <a:avLst/>
          </a:prstGeom>
        </p:spPr>
      </p:pic>
      <p:pic>
        <p:nvPicPr>
          <p:cNvPr id="3" name="Picture 2"/>
          <p:cNvPicPr>
            <a:picLocks noChangeAspect="1"/>
          </p:cNvPicPr>
          <p:nvPr/>
        </p:nvPicPr>
        <p:blipFill>
          <a:blip r:embed="rId4"/>
          <a:stretch>
            <a:fillRect/>
          </a:stretch>
        </p:blipFill>
        <p:spPr>
          <a:xfrm>
            <a:off x="6485601" y="28653"/>
            <a:ext cx="4201500" cy="3272747"/>
          </a:xfrm>
          <a:prstGeom prst="rect">
            <a:avLst/>
          </a:prstGeom>
        </p:spPr>
      </p:pic>
      <p:sp>
        <p:nvSpPr>
          <p:cNvPr id="5" name="TextBox 4"/>
          <p:cNvSpPr txBox="1"/>
          <p:nvPr/>
        </p:nvSpPr>
        <p:spPr>
          <a:xfrm>
            <a:off x="6485601" y="4084571"/>
            <a:ext cx="5268036" cy="1077218"/>
          </a:xfrm>
          <a:prstGeom prst="rect">
            <a:avLst/>
          </a:prstGeom>
          <a:noFill/>
        </p:spPr>
        <p:txBody>
          <a:bodyPr wrap="square" rtlCol="0">
            <a:spAutoFit/>
          </a:bodyPr>
          <a:lstStyle/>
          <a:p>
            <a:r>
              <a:rPr lang="en-IN" sz="3200" dirty="0" smtClean="0">
                <a:solidFill>
                  <a:srgbClr val="002060"/>
                </a:solidFill>
                <a:latin typeface="Rockwell" panose="02060603020205020403" pitchFamily="18" charset="0"/>
              </a:rPr>
              <a:t>Everything is a “Recommendation” …!!!</a:t>
            </a:r>
            <a:endParaRPr lang="en-IN" sz="3200" dirty="0">
              <a:solidFill>
                <a:srgbClr val="002060"/>
              </a:solidFill>
              <a:latin typeface="Rockwell" panose="02060603020205020403" pitchFamily="18" charset="0"/>
            </a:endParaRPr>
          </a:p>
        </p:txBody>
      </p:sp>
    </p:spTree>
    <p:extLst>
      <p:ext uri="{BB962C8B-B14F-4D97-AF65-F5344CB8AC3E}">
        <p14:creationId xmlns:p14="http://schemas.microsoft.com/office/powerpoint/2010/main" val="25847099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439625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929" y="233762"/>
            <a:ext cx="9587232"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Collaborative filtering systems: </a:t>
            </a:r>
            <a:endParaRPr lang="en-IN" sz="3200" dirty="0">
              <a:solidFill>
                <a:srgbClr val="002060"/>
              </a:solidFill>
              <a:latin typeface="Algerian" panose="04020705040A02060702" pitchFamily="82" charset="0"/>
            </a:endParaRPr>
          </a:p>
        </p:txBody>
      </p:sp>
      <p:sp>
        <p:nvSpPr>
          <p:cNvPr id="3" name="TextBox 2"/>
          <p:cNvSpPr txBox="1"/>
          <p:nvPr/>
        </p:nvSpPr>
        <p:spPr>
          <a:xfrm>
            <a:off x="402929" y="1050549"/>
            <a:ext cx="11409528" cy="5262979"/>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IN" sz="2800" dirty="0" smtClean="0">
                <a:latin typeface="Bahnschrift" panose="020B0502040204020203" pitchFamily="34" charset="0"/>
              </a:rPr>
              <a:t>These are solely based on the past interactions between users and target items.</a:t>
            </a:r>
          </a:p>
          <a:p>
            <a:pPr marL="457200" indent="-457200">
              <a:lnSpc>
                <a:spcPct val="150000"/>
              </a:lnSpc>
              <a:buFont typeface="Wingdings" panose="05000000000000000000" pitchFamily="2" charset="2"/>
              <a:buChar char="§"/>
            </a:pPr>
            <a:r>
              <a:rPr lang="en-IN" sz="2800" dirty="0" smtClean="0">
                <a:latin typeface="Bahnschrift" panose="020B0502040204020203" pitchFamily="34" charset="0"/>
              </a:rPr>
              <a:t>Input will be historical data of user interactions with target items.</a:t>
            </a:r>
          </a:p>
          <a:p>
            <a:pPr marL="457200" indent="-457200">
              <a:lnSpc>
                <a:spcPct val="150000"/>
              </a:lnSpc>
              <a:buFont typeface="Wingdings" panose="05000000000000000000" pitchFamily="2" charset="2"/>
              <a:buChar char="§"/>
            </a:pPr>
            <a:r>
              <a:rPr lang="en-IN" sz="2800" dirty="0" smtClean="0">
                <a:latin typeface="Bahnschrift" panose="020B0502040204020203" pitchFamily="34" charset="0"/>
              </a:rPr>
              <a:t>Data stored in matrix where </a:t>
            </a:r>
            <a:r>
              <a:rPr lang="en-IN" sz="2800" b="1" dirty="0" smtClean="0">
                <a:latin typeface="Bahnschrift" panose="020B0502040204020203" pitchFamily="34" charset="0"/>
              </a:rPr>
              <a:t>rows</a:t>
            </a:r>
            <a:r>
              <a:rPr lang="en-IN" sz="2800" dirty="0" smtClean="0">
                <a:latin typeface="Bahnschrift" panose="020B0502040204020203" pitchFamily="34" charset="0"/>
              </a:rPr>
              <a:t> are </a:t>
            </a:r>
            <a:r>
              <a:rPr lang="en-IN" sz="2800" b="1" dirty="0" smtClean="0">
                <a:latin typeface="Bahnschrift" panose="020B0502040204020203" pitchFamily="34" charset="0"/>
              </a:rPr>
              <a:t>users</a:t>
            </a:r>
            <a:r>
              <a:rPr lang="en-IN" sz="2800" dirty="0" smtClean="0">
                <a:latin typeface="Bahnschrift" panose="020B0502040204020203" pitchFamily="34" charset="0"/>
              </a:rPr>
              <a:t> &amp; </a:t>
            </a:r>
            <a:r>
              <a:rPr lang="en-IN" sz="2800" b="1" dirty="0" smtClean="0">
                <a:latin typeface="Bahnschrift" panose="020B0502040204020203" pitchFamily="34" charset="0"/>
              </a:rPr>
              <a:t>columns</a:t>
            </a:r>
            <a:r>
              <a:rPr lang="en-IN" sz="2800" dirty="0" smtClean="0">
                <a:latin typeface="Bahnschrift" panose="020B0502040204020203" pitchFamily="34" charset="0"/>
              </a:rPr>
              <a:t> are </a:t>
            </a:r>
            <a:r>
              <a:rPr lang="en-IN" sz="2800" b="1" dirty="0" smtClean="0">
                <a:latin typeface="Bahnschrift" panose="020B0502040204020203" pitchFamily="34" charset="0"/>
              </a:rPr>
              <a:t>items</a:t>
            </a:r>
            <a:r>
              <a:rPr lang="en-IN" sz="2800" dirty="0" smtClean="0">
                <a:latin typeface="Bahnschrift" panose="020B0502040204020203" pitchFamily="34" charset="0"/>
              </a:rPr>
              <a:t>.</a:t>
            </a:r>
          </a:p>
          <a:p>
            <a:pPr marL="457200" indent="-457200">
              <a:lnSpc>
                <a:spcPct val="150000"/>
              </a:lnSpc>
              <a:buFont typeface="Wingdings" panose="05000000000000000000" pitchFamily="2" charset="2"/>
              <a:buChar char="§"/>
            </a:pPr>
            <a:r>
              <a:rPr lang="en-US" sz="2800" b="1" dirty="0" smtClean="0">
                <a:latin typeface="Bahnschrift" panose="020B0502040204020203" pitchFamily="34" charset="0"/>
              </a:rPr>
              <a:t>Core </a:t>
            </a:r>
            <a:r>
              <a:rPr lang="en-US" sz="2800" b="1" dirty="0">
                <a:latin typeface="Bahnschrift" panose="020B0502040204020203" pitchFamily="34" charset="0"/>
              </a:rPr>
              <a:t>idea</a:t>
            </a:r>
            <a:r>
              <a:rPr lang="en-US" sz="2800" dirty="0">
                <a:latin typeface="Bahnschrift" panose="020B0502040204020203" pitchFamily="34" charset="0"/>
              </a:rPr>
              <a:t> behind such systems is that the historical data of the users should be enough to make a prediction. </a:t>
            </a:r>
            <a:r>
              <a:rPr lang="en-US" sz="2800" dirty="0" err="1" smtClean="0">
                <a:latin typeface="Bahnschrift" panose="020B0502040204020203" pitchFamily="34" charset="0"/>
              </a:rPr>
              <a:t>i.e</a:t>
            </a:r>
            <a:r>
              <a:rPr lang="en-US" sz="2800" dirty="0" smtClean="0">
                <a:latin typeface="Bahnschrift" panose="020B0502040204020203" pitchFamily="34" charset="0"/>
              </a:rPr>
              <a:t> </a:t>
            </a:r>
            <a:r>
              <a:rPr lang="en-US" sz="2800" dirty="0">
                <a:latin typeface="Bahnschrift" panose="020B0502040204020203" pitchFamily="34" charset="0"/>
              </a:rPr>
              <a:t>we don’t need anything more than that historical data, no extra push from the user, no presently trending information etc.</a:t>
            </a:r>
            <a:endParaRPr lang="en-IN" sz="2800" dirty="0">
              <a:latin typeface="Bahnschrift" panose="020B0502040204020203" pitchFamily="34" charset="0"/>
            </a:endParaRPr>
          </a:p>
        </p:txBody>
      </p:sp>
    </p:spTree>
    <p:extLst>
      <p:ext uri="{BB962C8B-B14F-4D97-AF65-F5344CB8AC3E}">
        <p14:creationId xmlns:p14="http://schemas.microsoft.com/office/powerpoint/2010/main" val="3281703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2244" y="1131353"/>
            <a:ext cx="4755534" cy="4583647"/>
          </a:xfrm>
          <a:prstGeom prst="rect">
            <a:avLst/>
          </a:prstGeom>
        </p:spPr>
      </p:pic>
      <p:sp>
        <p:nvSpPr>
          <p:cNvPr id="3" name="TextBox 2"/>
          <p:cNvSpPr txBox="1"/>
          <p:nvPr/>
        </p:nvSpPr>
        <p:spPr>
          <a:xfrm>
            <a:off x="402929" y="233762"/>
            <a:ext cx="9587232"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Working of Collaborative filtering: </a:t>
            </a:r>
            <a:endParaRPr lang="en-IN" sz="3200" dirty="0">
              <a:solidFill>
                <a:srgbClr val="002060"/>
              </a:solidFill>
              <a:latin typeface="Algerian" panose="04020705040A02060702" pitchFamily="82" charset="0"/>
            </a:endParaRPr>
          </a:p>
        </p:txBody>
      </p:sp>
      <p:sp>
        <p:nvSpPr>
          <p:cNvPr id="4" name="TextBox 3"/>
          <p:cNvSpPr txBox="1"/>
          <p:nvPr/>
        </p:nvSpPr>
        <p:spPr>
          <a:xfrm>
            <a:off x="402929" y="1050549"/>
            <a:ext cx="7226170" cy="5838137"/>
          </a:xfrm>
          <a:prstGeom prst="rect">
            <a:avLst/>
          </a:prstGeom>
          <a:noFill/>
        </p:spPr>
        <p:txBody>
          <a:bodyPr wrap="square" rtlCol="0">
            <a:spAutoFit/>
          </a:bodyPr>
          <a:lstStyle/>
          <a:p>
            <a:pPr>
              <a:lnSpc>
                <a:spcPct val="150000"/>
              </a:lnSpc>
            </a:pPr>
            <a:r>
              <a:rPr lang="en-US" sz="2800" dirty="0" smtClean="0"/>
              <a:t>Based </a:t>
            </a:r>
            <a:r>
              <a:rPr lang="en-US" sz="2800" dirty="0"/>
              <a:t>on the users' historical data, the likes and dislikes of each item, the system tries to predict how the user would rate a new item that they haven’t rated yet. The predictions themselves are based on past ratings of other users, whose ratings and therefore supposed preferences, are similar to the active user. In this case, the system made the prediction / recommendation that the active </a:t>
            </a:r>
            <a:r>
              <a:rPr lang="en-US" sz="2800" dirty="0" smtClean="0"/>
              <a:t>user.</a:t>
            </a:r>
            <a:endParaRPr lang="en-IN" sz="2800" dirty="0" smtClean="0">
              <a:latin typeface="Bahnschrift" panose="020B0502040204020203" pitchFamily="34" charset="0"/>
            </a:endParaRPr>
          </a:p>
        </p:txBody>
      </p:sp>
    </p:spTree>
    <p:extLst>
      <p:ext uri="{BB962C8B-B14F-4D97-AF65-F5344CB8AC3E}">
        <p14:creationId xmlns:p14="http://schemas.microsoft.com/office/powerpoint/2010/main" val="24055237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p:cNvSpPr>
            <a:spLocks noGrp="1"/>
          </p:cNvSpPr>
          <p:nvPr>
            <p:ph type="sldNum" sz="quarter" idx="11"/>
          </p:nvPr>
        </p:nvSpPr>
        <p:spPr>
          <a:xfrm>
            <a:off x="8714874" y="5807242"/>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spcBef>
                <a:spcPct val="0"/>
              </a:spcBef>
              <a:buClrTx/>
              <a:buFontTx/>
              <a:buNone/>
            </a:pPr>
            <a:fld id="{42C75FCC-8394-445A-86E9-918A11EA7F4B}" type="slidenum">
              <a:rPr lang="en-US" altLang="en-US" sz="1200">
                <a:latin typeface="Helvetica" panose="020B0604020202020204" pitchFamily="34" charset="0"/>
              </a:rPr>
              <a:pPr>
                <a:spcBef>
                  <a:spcPct val="0"/>
                </a:spcBef>
                <a:buClrTx/>
                <a:buFontTx/>
                <a:buNone/>
              </a:pPr>
              <a:t>14</a:t>
            </a:fld>
            <a:endParaRPr lang="en-US" altLang="en-US" sz="1200"/>
          </a:p>
        </p:txBody>
      </p:sp>
      <p:pic>
        <p:nvPicPr>
          <p:cNvPr id="3" name="Picture 4" descr="C:\Program Files\Common Files\Microsoft Shared\Clipart\cagcat50\pe01549_.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5074" y="854242"/>
            <a:ext cx="6699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C:\Program Files\Common Files\Microsoft Shared\Clipart\cagcat50\pe01686_.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7674" y="854242"/>
            <a:ext cx="7699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C:\Program Files\Common Files\Microsoft Shared\Clipart\cagcat50\pe02002_.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4674" y="854242"/>
            <a:ext cx="7604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C:\Program Files\Common Files\Microsoft Shared\Clipart\cagcat50\pe01832_.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85874" y="854242"/>
            <a:ext cx="9144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Program Files\Common Files\Microsoft Shared\Clipart\cagcat50\pe01838_.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9474" y="854242"/>
            <a:ext cx="8937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1933074" y="1768642"/>
            <a:ext cx="7315200" cy="1219200"/>
            <a:chOff x="152400" y="2362200"/>
            <a:chExt cx="7315200" cy="1219200"/>
          </a:xfrm>
        </p:grpSpPr>
        <p:grpSp>
          <p:nvGrpSpPr>
            <p:cNvPr id="9" name="Group 50"/>
            <p:cNvGrpSpPr>
              <a:grpSpLocks/>
            </p:cNvGrpSpPr>
            <p:nvPr/>
          </p:nvGrpSpPr>
          <p:grpSpPr bwMode="auto">
            <a:xfrm>
              <a:off x="1638300" y="2362200"/>
              <a:ext cx="487363" cy="1155700"/>
              <a:chOff x="696" y="1552"/>
              <a:chExt cx="307" cy="728"/>
            </a:xfrm>
          </p:grpSpPr>
          <p:sp>
            <p:nvSpPr>
              <p:cNvPr id="27" name="Rectangle 51"/>
              <p:cNvSpPr>
                <a:spLocks noChangeArrowheads="1"/>
              </p:cNvSpPr>
              <p:nvPr/>
            </p:nvSpPr>
            <p:spPr bwMode="auto">
              <a:xfrm>
                <a:off x="720" y="1584"/>
                <a:ext cx="240" cy="67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000"/>
              </a:p>
            </p:txBody>
          </p:sp>
          <p:sp>
            <p:nvSpPr>
              <p:cNvPr id="28" name="Text Box 52"/>
              <p:cNvSpPr txBox="1">
                <a:spLocks noChangeArrowheads="1"/>
              </p:cNvSpPr>
              <p:nvPr/>
            </p:nvSpPr>
            <p:spPr bwMode="auto">
              <a:xfrm>
                <a:off x="696" y="1552"/>
                <a:ext cx="307" cy="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1400"/>
                  <a:t>A  9</a:t>
                </a:r>
              </a:p>
              <a:p>
                <a:pPr eaLnBrk="1" hangingPunct="1">
                  <a:spcBef>
                    <a:spcPct val="0"/>
                  </a:spcBef>
                  <a:buClrTx/>
                  <a:buFontTx/>
                  <a:buNone/>
                </a:pPr>
                <a:r>
                  <a:rPr lang="en-US" altLang="en-US" sz="1400"/>
                  <a:t>B  3</a:t>
                </a:r>
              </a:p>
              <a:p>
                <a:pPr eaLnBrk="1" hangingPunct="1">
                  <a:spcBef>
                    <a:spcPct val="0"/>
                  </a:spcBef>
                  <a:buClrTx/>
                  <a:buFontTx/>
                  <a:buNone/>
                </a:pPr>
                <a:r>
                  <a:rPr lang="en-US" altLang="en-US" sz="1400"/>
                  <a:t>C</a:t>
                </a:r>
              </a:p>
              <a:p>
                <a:pPr eaLnBrk="1" hangingPunct="1">
                  <a:spcBef>
                    <a:spcPct val="0"/>
                  </a:spcBef>
                  <a:buClrTx/>
                  <a:buFontTx/>
                  <a:buNone/>
                </a:pPr>
                <a:r>
                  <a:rPr lang="en-US" altLang="en-US" sz="1400"/>
                  <a:t>:    :</a:t>
                </a:r>
              </a:p>
              <a:p>
                <a:pPr eaLnBrk="1" hangingPunct="1">
                  <a:spcBef>
                    <a:spcPct val="0"/>
                  </a:spcBef>
                  <a:buClrTx/>
                  <a:buFontTx/>
                  <a:buNone/>
                </a:pPr>
                <a:r>
                  <a:rPr lang="en-US" altLang="en-US" sz="1400"/>
                  <a:t>Z  5</a:t>
                </a:r>
              </a:p>
            </p:txBody>
          </p:sp>
        </p:grpSp>
        <p:grpSp>
          <p:nvGrpSpPr>
            <p:cNvPr id="10" name="Group 53"/>
            <p:cNvGrpSpPr>
              <a:grpSpLocks/>
            </p:cNvGrpSpPr>
            <p:nvPr/>
          </p:nvGrpSpPr>
          <p:grpSpPr bwMode="auto">
            <a:xfrm>
              <a:off x="2681288" y="2362200"/>
              <a:ext cx="511175" cy="1155700"/>
              <a:chOff x="696" y="1552"/>
              <a:chExt cx="322" cy="728"/>
            </a:xfrm>
          </p:grpSpPr>
          <p:sp>
            <p:nvSpPr>
              <p:cNvPr id="25" name="Rectangle 54"/>
              <p:cNvSpPr>
                <a:spLocks noChangeArrowheads="1"/>
              </p:cNvSpPr>
              <p:nvPr/>
            </p:nvSpPr>
            <p:spPr bwMode="auto">
              <a:xfrm>
                <a:off x="720" y="1584"/>
                <a:ext cx="240" cy="67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000"/>
              </a:p>
            </p:txBody>
          </p:sp>
          <p:sp>
            <p:nvSpPr>
              <p:cNvPr id="26" name="Text Box 55"/>
              <p:cNvSpPr txBox="1">
                <a:spLocks noChangeArrowheads="1"/>
              </p:cNvSpPr>
              <p:nvPr/>
            </p:nvSpPr>
            <p:spPr bwMode="auto">
              <a:xfrm>
                <a:off x="696" y="1552"/>
                <a:ext cx="322" cy="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1400"/>
                  <a:t>A  </a:t>
                </a:r>
              </a:p>
              <a:p>
                <a:pPr eaLnBrk="1" hangingPunct="1">
                  <a:spcBef>
                    <a:spcPct val="0"/>
                  </a:spcBef>
                  <a:buClrTx/>
                  <a:buFontTx/>
                  <a:buNone/>
                </a:pPr>
                <a:r>
                  <a:rPr lang="en-US" altLang="en-US" sz="1400"/>
                  <a:t>B  </a:t>
                </a:r>
              </a:p>
              <a:p>
                <a:pPr eaLnBrk="1" hangingPunct="1">
                  <a:spcBef>
                    <a:spcPct val="0"/>
                  </a:spcBef>
                  <a:buClrTx/>
                  <a:buFontTx/>
                  <a:buNone/>
                </a:pPr>
                <a:r>
                  <a:rPr lang="en-US" altLang="en-US" sz="1400"/>
                  <a:t>C  9</a:t>
                </a:r>
              </a:p>
              <a:p>
                <a:pPr eaLnBrk="1" hangingPunct="1">
                  <a:spcBef>
                    <a:spcPct val="0"/>
                  </a:spcBef>
                  <a:buClrTx/>
                  <a:buFontTx/>
                  <a:buNone/>
                </a:pPr>
                <a:r>
                  <a:rPr lang="en-US" altLang="en-US" sz="1400"/>
                  <a:t>:    :</a:t>
                </a:r>
              </a:p>
              <a:p>
                <a:pPr eaLnBrk="1" hangingPunct="1">
                  <a:spcBef>
                    <a:spcPct val="0"/>
                  </a:spcBef>
                  <a:buClrTx/>
                  <a:buFontTx/>
                  <a:buNone/>
                </a:pPr>
                <a:r>
                  <a:rPr lang="en-US" altLang="en-US" sz="1400"/>
                  <a:t>Z 10</a:t>
                </a:r>
              </a:p>
            </p:txBody>
          </p:sp>
        </p:grpSp>
        <p:grpSp>
          <p:nvGrpSpPr>
            <p:cNvPr id="11" name="Group 56"/>
            <p:cNvGrpSpPr>
              <a:grpSpLocks/>
            </p:cNvGrpSpPr>
            <p:nvPr/>
          </p:nvGrpSpPr>
          <p:grpSpPr bwMode="auto">
            <a:xfrm>
              <a:off x="3725863" y="2362200"/>
              <a:ext cx="546100" cy="1155700"/>
              <a:chOff x="696" y="1552"/>
              <a:chExt cx="344" cy="728"/>
            </a:xfrm>
          </p:grpSpPr>
          <p:sp>
            <p:nvSpPr>
              <p:cNvPr id="23" name="Rectangle 57"/>
              <p:cNvSpPr>
                <a:spLocks noChangeArrowheads="1"/>
              </p:cNvSpPr>
              <p:nvPr/>
            </p:nvSpPr>
            <p:spPr bwMode="auto">
              <a:xfrm>
                <a:off x="720" y="1584"/>
                <a:ext cx="240" cy="67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000"/>
              </a:p>
            </p:txBody>
          </p:sp>
          <p:sp>
            <p:nvSpPr>
              <p:cNvPr id="24" name="Text Box 58"/>
              <p:cNvSpPr txBox="1">
                <a:spLocks noChangeArrowheads="1"/>
              </p:cNvSpPr>
              <p:nvPr/>
            </p:nvSpPr>
            <p:spPr bwMode="auto">
              <a:xfrm>
                <a:off x="696" y="1552"/>
                <a:ext cx="344" cy="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1400"/>
                  <a:t>A  5</a:t>
                </a:r>
              </a:p>
              <a:p>
                <a:pPr eaLnBrk="1" hangingPunct="1">
                  <a:spcBef>
                    <a:spcPct val="0"/>
                  </a:spcBef>
                  <a:buClrTx/>
                  <a:buFontTx/>
                  <a:buNone/>
                </a:pPr>
                <a:r>
                  <a:rPr lang="en-US" altLang="en-US" sz="1400"/>
                  <a:t>B  3</a:t>
                </a:r>
              </a:p>
              <a:p>
                <a:pPr eaLnBrk="1" hangingPunct="1">
                  <a:spcBef>
                    <a:spcPct val="0"/>
                  </a:spcBef>
                  <a:buClrTx/>
                  <a:buFontTx/>
                  <a:buNone/>
                </a:pPr>
                <a:r>
                  <a:rPr lang="en-US" altLang="en-US" sz="1400"/>
                  <a:t>C</a:t>
                </a:r>
              </a:p>
              <a:p>
                <a:pPr eaLnBrk="1" hangingPunct="1">
                  <a:spcBef>
                    <a:spcPct val="0"/>
                  </a:spcBef>
                  <a:buClrTx/>
                  <a:buFontTx/>
                  <a:buNone/>
                </a:pPr>
                <a:r>
                  <a:rPr lang="en-US" altLang="en-US" sz="1400"/>
                  <a:t>:    :  </a:t>
                </a:r>
              </a:p>
              <a:p>
                <a:pPr eaLnBrk="1" hangingPunct="1">
                  <a:spcBef>
                    <a:spcPct val="0"/>
                  </a:spcBef>
                  <a:buClrTx/>
                  <a:buFontTx/>
                  <a:buNone/>
                </a:pPr>
                <a:r>
                  <a:rPr lang="en-US" altLang="en-US" sz="1400"/>
                  <a:t>Z  7</a:t>
                </a:r>
              </a:p>
            </p:txBody>
          </p:sp>
        </p:grpSp>
        <p:grpSp>
          <p:nvGrpSpPr>
            <p:cNvPr id="12" name="Group 59"/>
            <p:cNvGrpSpPr>
              <a:grpSpLocks/>
            </p:cNvGrpSpPr>
            <p:nvPr/>
          </p:nvGrpSpPr>
          <p:grpSpPr bwMode="auto">
            <a:xfrm>
              <a:off x="4768850" y="2362200"/>
              <a:ext cx="477838" cy="1155700"/>
              <a:chOff x="696" y="1552"/>
              <a:chExt cx="301" cy="728"/>
            </a:xfrm>
          </p:grpSpPr>
          <p:sp>
            <p:nvSpPr>
              <p:cNvPr id="21" name="Rectangle 60"/>
              <p:cNvSpPr>
                <a:spLocks noChangeArrowheads="1"/>
              </p:cNvSpPr>
              <p:nvPr/>
            </p:nvSpPr>
            <p:spPr bwMode="auto">
              <a:xfrm>
                <a:off x="720" y="1584"/>
                <a:ext cx="240" cy="67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000"/>
              </a:p>
            </p:txBody>
          </p:sp>
          <p:sp>
            <p:nvSpPr>
              <p:cNvPr id="22" name="Text Box 61"/>
              <p:cNvSpPr txBox="1">
                <a:spLocks noChangeArrowheads="1"/>
              </p:cNvSpPr>
              <p:nvPr/>
            </p:nvSpPr>
            <p:spPr bwMode="auto">
              <a:xfrm>
                <a:off x="696" y="1552"/>
                <a:ext cx="301" cy="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1400"/>
                  <a:t>A  </a:t>
                </a:r>
              </a:p>
              <a:p>
                <a:pPr eaLnBrk="1" hangingPunct="1">
                  <a:spcBef>
                    <a:spcPct val="0"/>
                  </a:spcBef>
                  <a:buClrTx/>
                  <a:buFontTx/>
                  <a:buNone/>
                </a:pPr>
                <a:r>
                  <a:rPr lang="en-US" altLang="en-US" sz="1400"/>
                  <a:t>B  </a:t>
                </a:r>
              </a:p>
              <a:p>
                <a:pPr eaLnBrk="1" hangingPunct="1">
                  <a:spcBef>
                    <a:spcPct val="0"/>
                  </a:spcBef>
                  <a:buClrTx/>
                  <a:buFontTx/>
                  <a:buNone/>
                </a:pPr>
                <a:r>
                  <a:rPr lang="en-US" altLang="en-US" sz="1400"/>
                  <a:t>C  8</a:t>
                </a:r>
              </a:p>
              <a:p>
                <a:pPr eaLnBrk="1" hangingPunct="1">
                  <a:spcBef>
                    <a:spcPct val="0"/>
                  </a:spcBef>
                  <a:buClrTx/>
                  <a:buFontTx/>
                  <a:buNone/>
                </a:pPr>
                <a:r>
                  <a:rPr lang="en-US" altLang="en-US" sz="1400"/>
                  <a:t>:   : </a:t>
                </a:r>
              </a:p>
              <a:p>
                <a:pPr eaLnBrk="1" hangingPunct="1">
                  <a:spcBef>
                    <a:spcPct val="0"/>
                  </a:spcBef>
                  <a:buClrTx/>
                  <a:buFontTx/>
                  <a:buNone/>
                </a:pPr>
                <a:r>
                  <a:rPr lang="en-US" altLang="en-US" sz="1400"/>
                  <a:t>Z  </a:t>
                </a:r>
              </a:p>
            </p:txBody>
          </p:sp>
        </p:grpSp>
        <p:grpSp>
          <p:nvGrpSpPr>
            <p:cNvPr id="13" name="Group 62"/>
            <p:cNvGrpSpPr>
              <a:grpSpLocks/>
            </p:cNvGrpSpPr>
            <p:nvPr/>
          </p:nvGrpSpPr>
          <p:grpSpPr bwMode="auto">
            <a:xfrm>
              <a:off x="5813425" y="2362200"/>
              <a:ext cx="487363" cy="1155700"/>
              <a:chOff x="696" y="1552"/>
              <a:chExt cx="307" cy="728"/>
            </a:xfrm>
          </p:grpSpPr>
          <p:sp>
            <p:nvSpPr>
              <p:cNvPr id="19" name="Rectangle 63"/>
              <p:cNvSpPr>
                <a:spLocks noChangeArrowheads="1"/>
              </p:cNvSpPr>
              <p:nvPr/>
            </p:nvSpPr>
            <p:spPr bwMode="auto">
              <a:xfrm>
                <a:off x="720" y="1584"/>
                <a:ext cx="240" cy="67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000"/>
              </a:p>
            </p:txBody>
          </p:sp>
          <p:sp>
            <p:nvSpPr>
              <p:cNvPr id="20" name="Text Box 64"/>
              <p:cNvSpPr txBox="1">
                <a:spLocks noChangeArrowheads="1"/>
              </p:cNvSpPr>
              <p:nvPr/>
            </p:nvSpPr>
            <p:spPr bwMode="auto">
              <a:xfrm>
                <a:off x="696" y="1552"/>
                <a:ext cx="307" cy="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1400"/>
                  <a:t>A  6</a:t>
                </a:r>
              </a:p>
              <a:p>
                <a:pPr eaLnBrk="1" hangingPunct="1">
                  <a:spcBef>
                    <a:spcPct val="0"/>
                  </a:spcBef>
                  <a:buClrTx/>
                  <a:buFontTx/>
                  <a:buNone/>
                </a:pPr>
                <a:r>
                  <a:rPr lang="en-US" altLang="en-US" sz="1400"/>
                  <a:t>B  4</a:t>
                </a:r>
              </a:p>
              <a:p>
                <a:pPr eaLnBrk="1" hangingPunct="1">
                  <a:spcBef>
                    <a:spcPct val="0"/>
                  </a:spcBef>
                  <a:buClrTx/>
                  <a:buFontTx/>
                  <a:buNone/>
                </a:pPr>
                <a:r>
                  <a:rPr lang="en-US" altLang="en-US" sz="1400"/>
                  <a:t>C</a:t>
                </a:r>
              </a:p>
              <a:p>
                <a:pPr eaLnBrk="1" hangingPunct="1">
                  <a:spcBef>
                    <a:spcPct val="0"/>
                  </a:spcBef>
                  <a:buClrTx/>
                  <a:buFontTx/>
                  <a:buNone/>
                </a:pPr>
                <a:r>
                  <a:rPr lang="en-US" altLang="en-US" sz="1400"/>
                  <a:t>:    :</a:t>
                </a:r>
              </a:p>
              <a:p>
                <a:pPr eaLnBrk="1" hangingPunct="1">
                  <a:spcBef>
                    <a:spcPct val="0"/>
                  </a:spcBef>
                  <a:buClrTx/>
                  <a:buFontTx/>
                  <a:buNone/>
                </a:pPr>
                <a:r>
                  <a:rPr lang="en-US" altLang="en-US" sz="1400"/>
                  <a:t>Z  </a:t>
                </a:r>
              </a:p>
            </p:txBody>
          </p:sp>
        </p:grpSp>
        <p:grpSp>
          <p:nvGrpSpPr>
            <p:cNvPr id="14" name="Group 65"/>
            <p:cNvGrpSpPr>
              <a:grpSpLocks/>
            </p:cNvGrpSpPr>
            <p:nvPr/>
          </p:nvGrpSpPr>
          <p:grpSpPr bwMode="auto">
            <a:xfrm>
              <a:off x="6858000" y="2362200"/>
              <a:ext cx="531813" cy="1155700"/>
              <a:chOff x="696" y="1552"/>
              <a:chExt cx="335" cy="728"/>
            </a:xfrm>
          </p:grpSpPr>
          <p:sp>
            <p:nvSpPr>
              <p:cNvPr id="17" name="Rectangle 66"/>
              <p:cNvSpPr>
                <a:spLocks noChangeArrowheads="1"/>
              </p:cNvSpPr>
              <p:nvPr/>
            </p:nvSpPr>
            <p:spPr bwMode="auto">
              <a:xfrm>
                <a:off x="720" y="1584"/>
                <a:ext cx="240" cy="67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000"/>
              </a:p>
            </p:txBody>
          </p:sp>
          <p:sp>
            <p:nvSpPr>
              <p:cNvPr id="18" name="Text Box 67"/>
              <p:cNvSpPr txBox="1">
                <a:spLocks noChangeArrowheads="1"/>
              </p:cNvSpPr>
              <p:nvPr/>
            </p:nvSpPr>
            <p:spPr bwMode="auto">
              <a:xfrm>
                <a:off x="696" y="1552"/>
                <a:ext cx="335" cy="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1400"/>
                  <a:t>A 10</a:t>
                </a:r>
              </a:p>
              <a:p>
                <a:pPr eaLnBrk="1" hangingPunct="1">
                  <a:spcBef>
                    <a:spcPct val="0"/>
                  </a:spcBef>
                  <a:buClrTx/>
                  <a:buFontTx/>
                  <a:buNone/>
                </a:pPr>
                <a:r>
                  <a:rPr lang="en-US" altLang="en-US" sz="1400"/>
                  <a:t>B  4</a:t>
                </a:r>
              </a:p>
              <a:p>
                <a:pPr eaLnBrk="1" hangingPunct="1">
                  <a:spcBef>
                    <a:spcPct val="0"/>
                  </a:spcBef>
                  <a:buClrTx/>
                  <a:buFontTx/>
                  <a:buNone/>
                </a:pPr>
                <a:r>
                  <a:rPr lang="en-US" altLang="en-US" sz="1400"/>
                  <a:t>C  8</a:t>
                </a:r>
              </a:p>
              <a:p>
                <a:pPr eaLnBrk="1" hangingPunct="1">
                  <a:spcBef>
                    <a:spcPct val="0"/>
                  </a:spcBef>
                  <a:buClrTx/>
                  <a:buFontTx/>
                  <a:buNone/>
                </a:pPr>
                <a:r>
                  <a:rPr lang="en-US" altLang="en-US" sz="1400"/>
                  <a:t>.   .</a:t>
                </a:r>
              </a:p>
              <a:p>
                <a:pPr eaLnBrk="1" hangingPunct="1">
                  <a:spcBef>
                    <a:spcPct val="0"/>
                  </a:spcBef>
                  <a:buClrTx/>
                  <a:buFontTx/>
                  <a:buNone/>
                </a:pPr>
                <a:r>
                  <a:rPr lang="en-US" altLang="en-US" sz="1400"/>
                  <a:t>Z  1</a:t>
                </a:r>
              </a:p>
            </p:txBody>
          </p:sp>
        </p:grpSp>
        <p:sp>
          <p:nvSpPr>
            <p:cNvPr id="15" name="Text Box 73"/>
            <p:cNvSpPr txBox="1">
              <a:spLocks noChangeArrowheads="1"/>
            </p:cNvSpPr>
            <p:nvPr/>
          </p:nvSpPr>
          <p:spPr bwMode="auto">
            <a:xfrm>
              <a:off x="152400" y="2514600"/>
              <a:ext cx="11112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2000"/>
                <a:t>   </a:t>
              </a:r>
              <a:r>
                <a:rPr lang="en-US" altLang="en-US" sz="2000">
                  <a:solidFill>
                    <a:srgbClr val="FF0000"/>
                  </a:solidFill>
                </a:rPr>
                <a:t>User</a:t>
              </a:r>
            </a:p>
            <a:p>
              <a:pPr eaLnBrk="1" hangingPunct="1">
                <a:spcBef>
                  <a:spcPct val="0"/>
                </a:spcBef>
                <a:buClrTx/>
                <a:buFontTx/>
                <a:buNone/>
              </a:pPr>
              <a:r>
                <a:rPr lang="en-US" altLang="en-US" sz="2000">
                  <a:solidFill>
                    <a:srgbClr val="FF0000"/>
                  </a:solidFill>
                </a:rPr>
                <a:t>Database</a:t>
              </a:r>
            </a:p>
          </p:txBody>
        </p:sp>
        <p:sp>
          <p:nvSpPr>
            <p:cNvPr id="16" name="Rectangle 74"/>
            <p:cNvSpPr>
              <a:spLocks noChangeArrowheads="1"/>
            </p:cNvSpPr>
            <p:nvPr/>
          </p:nvSpPr>
          <p:spPr bwMode="auto">
            <a:xfrm>
              <a:off x="1371600" y="2362200"/>
              <a:ext cx="6096000" cy="1219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000"/>
            </a:p>
          </p:txBody>
        </p:sp>
      </p:grpSp>
      <p:grpSp>
        <p:nvGrpSpPr>
          <p:cNvPr id="29" name="Group 28"/>
          <p:cNvGrpSpPr/>
          <p:nvPr/>
        </p:nvGrpSpPr>
        <p:grpSpPr>
          <a:xfrm>
            <a:off x="3487237" y="5045242"/>
            <a:ext cx="2273301" cy="1050925"/>
            <a:chOff x="1706563" y="5638800"/>
            <a:chExt cx="2273301" cy="1050925"/>
          </a:xfrm>
        </p:grpSpPr>
        <p:pic>
          <p:nvPicPr>
            <p:cNvPr id="30" name="Picture 10" descr="C:\Program Files\Common Files\Microsoft Shared\Clipart\cagcat50\pe02661_.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48001" y="5638800"/>
              <a:ext cx="931863"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6"/>
            <p:cNvSpPr txBox="1">
              <a:spLocks noChangeArrowheads="1"/>
            </p:cNvSpPr>
            <p:nvPr/>
          </p:nvSpPr>
          <p:spPr bwMode="auto">
            <a:xfrm>
              <a:off x="1706563" y="5729288"/>
              <a:ext cx="8572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r>
                <a:rPr lang="en-US" altLang="en-US" sz="2000">
                  <a:solidFill>
                    <a:srgbClr val="FF0000"/>
                  </a:solidFill>
                </a:rPr>
                <a:t>Active</a:t>
              </a:r>
            </a:p>
            <a:p>
              <a:pPr algn="ctr" eaLnBrk="1" hangingPunct="1">
                <a:spcBef>
                  <a:spcPct val="0"/>
                </a:spcBef>
                <a:buClrTx/>
                <a:buFontTx/>
                <a:buNone/>
              </a:pPr>
              <a:r>
                <a:rPr lang="en-US" altLang="en-US" sz="2000">
                  <a:solidFill>
                    <a:srgbClr val="FF0000"/>
                  </a:solidFill>
                </a:rPr>
                <a:t>User</a:t>
              </a:r>
            </a:p>
          </p:txBody>
        </p:sp>
      </p:grpSp>
      <p:grpSp>
        <p:nvGrpSpPr>
          <p:cNvPr id="32" name="Group 31"/>
          <p:cNvGrpSpPr/>
          <p:nvPr/>
        </p:nvGrpSpPr>
        <p:grpSpPr>
          <a:xfrm>
            <a:off x="3653924" y="2889417"/>
            <a:ext cx="5211763" cy="1574800"/>
            <a:chOff x="1873250" y="3482975"/>
            <a:chExt cx="5211763" cy="1574800"/>
          </a:xfrm>
        </p:grpSpPr>
        <p:sp>
          <p:nvSpPr>
            <p:cNvPr id="33" name="Rectangle 71"/>
            <p:cNvSpPr>
              <a:spLocks noChangeArrowheads="1"/>
            </p:cNvSpPr>
            <p:nvPr/>
          </p:nvSpPr>
          <p:spPr bwMode="auto">
            <a:xfrm>
              <a:off x="3657600" y="4343400"/>
              <a:ext cx="1347788" cy="714375"/>
            </a:xfrm>
            <a:prstGeom prst="rect">
              <a:avLst/>
            </a:prstGeom>
            <a:solidFill>
              <a:srgbClr val="00FFFF"/>
            </a:solidFill>
            <a:ln w="12700">
              <a:solidFill>
                <a:schemeClr val="tx1"/>
              </a:solidFill>
              <a:miter lim="800000"/>
              <a:headEnd/>
              <a:tailEnd/>
            </a:ln>
          </p:spPr>
          <p:txBody>
            <a:bodyPr wrap="none" lIns="90000" tIns="46800" rIns="90000" bIns="46800" anchor="ctr">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r>
                <a:rPr lang="en-US" altLang="en-US" sz="2000" dirty="0"/>
                <a:t>Correlation</a:t>
              </a:r>
            </a:p>
            <a:p>
              <a:pPr algn="ctr" eaLnBrk="1" hangingPunct="1">
                <a:spcBef>
                  <a:spcPct val="0"/>
                </a:spcBef>
                <a:buClrTx/>
                <a:buFontTx/>
                <a:buNone/>
              </a:pPr>
              <a:r>
                <a:rPr lang="en-US" altLang="en-US" sz="2000" dirty="0"/>
                <a:t>Match</a:t>
              </a:r>
            </a:p>
          </p:txBody>
        </p:sp>
        <p:sp>
          <p:nvSpPr>
            <p:cNvPr id="34" name="Line 78"/>
            <p:cNvSpPr>
              <a:spLocks noChangeShapeType="1"/>
            </p:cNvSpPr>
            <p:nvPr/>
          </p:nvSpPr>
          <p:spPr bwMode="auto">
            <a:xfrm>
              <a:off x="1873250" y="3482975"/>
              <a:ext cx="1979613" cy="8651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35" name="Line 79"/>
            <p:cNvSpPr>
              <a:spLocks noChangeShapeType="1"/>
            </p:cNvSpPr>
            <p:nvPr/>
          </p:nvSpPr>
          <p:spPr bwMode="auto">
            <a:xfrm>
              <a:off x="2900363" y="3482975"/>
              <a:ext cx="1103313" cy="8651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36" name="Line 80"/>
            <p:cNvSpPr>
              <a:spLocks noChangeShapeType="1"/>
            </p:cNvSpPr>
            <p:nvPr/>
          </p:nvSpPr>
          <p:spPr bwMode="auto">
            <a:xfrm>
              <a:off x="3940175" y="3482975"/>
              <a:ext cx="238125" cy="8651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37" name="Line 81"/>
            <p:cNvSpPr>
              <a:spLocks noChangeShapeType="1"/>
            </p:cNvSpPr>
            <p:nvPr/>
          </p:nvSpPr>
          <p:spPr bwMode="auto">
            <a:xfrm flipH="1">
              <a:off x="4467225" y="3482975"/>
              <a:ext cx="500063" cy="8651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38" name="Line 82"/>
            <p:cNvSpPr>
              <a:spLocks noChangeShapeType="1"/>
            </p:cNvSpPr>
            <p:nvPr/>
          </p:nvSpPr>
          <p:spPr bwMode="auto">
            <a:xfrm flipH="1">
              <a:off x="4679950" y="3482975"/>
              <a:ext cx="1352550" cy="8651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39" name="Line 83"/>
            <p:cNvSpPr>
              <a:spLocks noChangeShapeType="1"/>
            </p:cNvSpPr>
            <p:nvPr/>
          </p:nvSpPr>
          <p:spPr bwMode="auto">
            <a:xfrm flipH="1">
              <a:off x="4892675" y="3482975"/>
              <a:ext cx="2192338" cy="8651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grpSp>
      <p:grpSp>
        <p:nvGrpSpPr>
          <p:cNvPr id="40" name="Group 39"/>
          <p:cNvGrpSpPr/>
          <p:nvPr/>
        </p:nvGrpSpPr>
        <p:grpSpPr>
          <a:xfrm>
            <a:off x="5895474" y="4467392"/>
            <a:ext cx="487363" cy="1657350"/>
            <a:chOff x="4114800" y="5060950"/>
            <a:chExt cx="487363" cy="1657350"/>
          </a:xfrm>
        </p:grpSpPr>
        <p:grpSp>
          <p:nvGrpSpPr>
            <p:cNvPr id="41" name="Group 68"/>
            <p:cNvGrpSpPr>
              <a:grpSpLocks/>
            </p:cNvGrpSpPr>
            <p:nvPr/>
          </p:nvGrpSpPr>
          <p:grpSpPr bwMode="auto">
            <a:xfrm>
              <a:off x="4114800" y="5562600"/>
              <a:ext cx="487363" cy="1155700"/>
              <a:chOff x="696" y="1552"/>
              <a:chExt cx="307" cy="728"/>
            </a:xfrm>
          </p:grpSpPr>
          <p:sp>
            <p:nvSpPr>
              <p:cNvPr id="43" name="Rectangle 69"/>
              <p:cNvSpPr>
                <a:spLocks noChangeArrowheads="1"/>
              </p:cNvSpPr>
              <p:nvPr/>
            </p:nvSpPr>
            <p:spPr bwMode="auto">
              <a:xfrm>
                <a:off x="720" y="1584"/>
                <a:ext cx="240" cy="67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000"/>
              </a:p>
            </p:txBody>
          </p:sp>
          <p:sp>
            <p:nvSpPr>
              <p:cNvPr id="44" name="Text Box 70"/>
              <p:cNvSpPr txBox="1">
                <a:spLocks noChangeArrowheads="1"/>
              </p:cNvSpPr>
              <p:nvPr/>
            </p:nvSpPr>
            <p:spPr bwMode="auto">
              <a:xfrm>
                <a:off x="696" y="1552"/>
                <a:ext cx="307" cy="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1400"/>
                  <a:t>A  9</a:t>
                </a:r>
              </a:p>
              <a:p>
                <a:pPr eaLnBrk="1" hangingPunct="1">
                  <a:spcBef>
                    <a:spcPct val="0"/>
                  </a:spcBef>
                  <a:buClrTx/>
                  <a:buFontTx/>
                  <a:buNone/>
                </a:pPr>
                <a:r>
                  <a:rPr lang="en-US" altLang="en-US" sz="1400"/>
                  <a:t>B  3</a:t>
                </a:r>
              </a:p>
              <a:p>
                <a:pPr eaLnBrk="1" hangingPunct="1">
                  <a:spcBef>
                    <a:spcPct val="0"/>
                  </a:spcBef>
                  <a:buClrTx/>
                  <a:buFontTx/>
                  <a:buNone/>
                </a:pPr>
                <a:r>
                  <a:rPr lang="en-US" altLang="en-US" sz="1400"/>
                  <a:t>C  </a:t>
                </a:r>
              </a:p>
              <a:p>
                <a:pPr eaLnBrk="1" hangingPunct="1">
                  <a:spcBef>
                    <a:spcPct val="0"/>
                  </a:spcBef>
                  <a:buClrTx/>
                  <a:buFontTx/>
                  <a:buNone/>
                </a:pPr>
                <a:r>
                  <a:rPr lang="en-US" altLang="en-US" sz="1400"/>
                  <a:t>.   .</a:t>
                </a:r>
              </a:p>
              <a:p>
                <a:pPr eaLnBrk="1" hangingPunct="1">
                  <a:spcBef>
                    <a:spcPct val="0"/>
                  </a:spcBef>
                  <a:buClrTx/>
                  <a:buFontTx/>
                  <a:buNone/>
                </a:pPr>
                <a:r>
                  <a:rPr lang="en-US" altLang="en-US" sz="1400"/>
                  <a:t>Z  5</a:t>
                </a:r>
              </a:p>
            </p:txBody>
          </p:sp>
        </p:grpSp>
        <p:sp>
          <p:nvSpPr>
            <p:cNvPr id="42" name="Line 84"/>
            <p:cNvSpPr>
              <a:spLocks noChangeShapeType="1"/>
            </p:cNvSpPr>
            <p:nvPr/>
          </p:nvSpPr>
          <p:spPr bwMode="auto">
            <a:xfrm flipV="1">
              <a:off x="4341813" y="5060950"/>
              <a:ext cx="0" cy="5524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grpSp>
      <p:grpSp>
        <p:nvGrpSpPr>
          <p:cNvPr id="45" name="Group 44"/>
          <p:cNvGrpSpPr/>
          <p:nvPr/>
        </p:nvGrpSpPr>
        <p:grpSpPr>
          <a:xfrm>
            <a:off x="6786062" y="3521242"/>
            <a:ext cx="1927226" cy="1155700"/>
            <a:chOff x="5005388" y="4114800"/>
            <a:chExt cx="1927226" cy="1155700"/>
          </a:xfrm>
        </p:grpSpPr>
        <p:sp>
          <p:nvSpPr>
            <p:cNvPr id="46" name="Line 87"/>
            <p:cNvSpPr>
              <a:spLocks noChangeShapeType="1"/>
            </p:cNvSpPr>
            <p:nvPr/>
          </p:nvSpPr>
          <p:spPr bwMode="auto">
            <a:xfrm flipV="1">
              <a:off x="5005388" y="4673600"/>
              <a:ext cx="709613"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nvGrpSpPr>
            <p:cNvPr id="47" name="Group 88"/>
            <p:cNvGrpSpPr>
              <a:grpSpLocks/>
            </p:cNvGrpSpPr>
            <p:nvPr/>
          </p:nvGrpSpPr>
          <p:grpSpPr bwMode="auto">
            <a:xfrm>
              <a:off x="5867401" y="4114800"/>
              <a:ext cx="487363" cy="1155700"/>
              <a:chOff x="696" y="1552"/>
              <a:chExt cx="307" cy="728"/>
            </a:xfrm>
          </p:grpSpPr>
          <p:sp>
            <p:nvSpPr>
              <p:cNvPr id="51" name="Rectangle 89"/>
              <p:cNvSpPr>
                <a:spLocks noChangeArrowheads="1"/>
              </p:cNvSpPr>
              <p:nvPr/>
            </p:nvSpPr>
            <p:spPr bwMode="auto">
              <a:xfrm>
                <a:off x="720" y="1584"/>
                <a:ext cx="240" cy="67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000"/>
              </a:p>
            </p:txBody>
          </p:sp>
          <p:sp>
            <p:nvSpPr>
              <p:cNvPr id="52" name="Text Box 90"/>
              <p:cNvSpPr txBox="1">
                <a:spLocks noChangeArrowheads="1"/>
              </p:cNvSpPr>
              <p:nvPr/>
            </p:nvSpPr>
            <p:spPr bwMode="auto">
              <a:xfrm>
                <a:off x="696" y="1552"/>
                <a:ext cx="307" cy="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1400"/>
                  <a:t>A  9</a:t>
                </a:r>
              </a:p>
              <a:p>
                <a:pPr eaLnBrk="1" hangingPunct="1">
                  <a:spcBef>
                    <a:spcPct val="0"/>
                  </a:spcBef>
                  <a:buClrTx/>
                  <a:buFontTx/>
                  <a:buNone/>
                </a:pPr>
                <a:r>
                  <a:rPr lang="en-US" altLang="en-US" sz="1400"/>
                  <a:t>B  3</a:t>
                </a:r>
              </a:p>
              <a:p>
                <a:pPr eaLnBrk="1" hangingPunct="1">
                  <a:spcBef>
                    <a:spcPct val="0"/>
                  </a:spcBef>
                  <a:buClrTx/>
                  <a:buFontTx/>
                  <a:buNone/>
                </a:pPr>
                <a:r>
                  <a:rPr lang="en-US" altLang="en-US" sz="1400"/>
                  <a:t>C</a:t>
                </a:r>
              </a:p>
              <a:p>
                <a:pPr eaLnBrk="1" hangingPunct="1">
                  <a:spcBef>
                    <a:spcPct val="0"/>
                  </a:spcBef>
                  <a:buClrTx/>
                  <a:buFontTx/>
                  <a:buNone/>
                </a:pPr>
                <a:r>
                  <a:rPr lang="en-US" altLang="en-US" sz="1400"/>
                  <a:t>:    :</a:t>
                </a:r>
              </a:p>
              <a:p>
                <a:pPr eaLnBrk="1" hangingPunct="1">
                  <a:spcBef>
                    <a:spcPct val="0"/>
                  </a:spcBef>
                  <a:buClrTx/>
                  <a:buFontTx/>
                  <a:buNone/>
                </a:pPr>
                <a:r>
                  <a:rPr lang="en-US" altLang="en-US" sz="1400"/>
                  <a:t>Z  5</a:t>
                </a:r>
              </a:p>
            </p:txBody>
          </p:sp>
        </p:grpSp>
        <p:grpSp>
          <p:nvGrpSpPr>
            <p:cNvPr id="48" name="Group 91"/>
            <p:cNvGrpSpPr>
              <a:grpSpLocks/>
            </p:cNvGrpSpPr>
            <p:nvPr/>
          </p:nvGrpSpPr>
          <p:grpSpPr bwMode="auto">
            <a:xfrm>
              <a:off x="6400801" y="4114800"/>
              <a:ext cx="531813" cy="1155700"/>
              <a:chOff x="696" y="1552"/>
              <a:chExt cx="335" cy="728"/>
            </a:xfrm>
          </p:grpSpPr>
          <p:sp>
            <p:nvSpPr>
              <p:cNvPr id="49" name="Rectangle 92"/>
              <p:cNvSpPr>
                <a:spLocks noChangeArrowheads="1"/>
              </p:cNvSpPr>
              <p:nvPr/>
            </p:nvSpPr>
            <p:spPr bwMode="auto">
              <a:xfrm>
                <a:off x="720" y="1584"/>
                <a:ext cx="240" cy="67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000"/>
              </a:p>
            </p:txBody>
          </p:sp>
          <p:sp>
            <p:nvSpPr>
              <p:cNvPr id="50" name="Text Box 93"/>
              <p:cNvSpPr txBox="1">
                <a:spLocks noChangeArrowheads="1"/>
              </p:cNvSpPr>
              <p:nvPr/>
            </p:nvSpPr>
            <p:spPr bwMode="auto">
              <a:xfrm>
                <a:off x="696" y="1552"/>
                <a:ext cx="335" cy="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1400"/>
                  <a:t>A 10</a:t>
                </a:r>
              </a:p>
              <a:p>
                <a:pPr eaLnBrk="1" hangingPunct="1">
                  <a:spcBef>
                    <a:spcPct val="0"/>
                  </a:spcBef>
                  <a:buClrTx/>
                  <a:buFontTx/>
                  <a:buNone/>
                </a:pPr>
                <a:r>
                  <a:rPr lang="en-US" altLang="en-US" sz="1400"/>
                  <a:t>B  4</a:t>
                </a:r>
              </a:p>
              <a:p>
                <a:pPr eaLnBrk="1" hangingPunct="1">
                  <a:spcBef>
                    <a:spcPct val="0"/>
                  </a:spcBef>
                  <a:buClrTx/>
                  <a:buFontTx/>
                  <a:buNone/>
                </a:pPr>
                <a:r>
                  <a:rPr lang="en-US" altLang="en-US" sz="1400"/>
                  <a:t>C  8</a:t>
                </a:r>
              </a:p>
              <a:p>
                <a:pPr eaLnBrk="1" hangingPunct="1">
                  <a:spcBef>
                    <a:spcPct val="0"/>
                  </a:spcBef>
                  <a:buClrTx/>
                  <a:buFontTx/>
                  <a:buNone/>
                </a:pPr>
                <a:r>
                  <a:rPr lang="en-US" altLang="en-US" sz="1400"/>
                  <a:t>.   .</a:t>
                </a:r>
              </a:p>
              <a:p>
                <a:pPr eaLnBrk="1" hangingPunct="1">
                  <a:spcBef>
                    <a:spcPct val="0"/>
                  </a:spcBef>
                  <a:buClrTx/>
                  <a:buFontTx/>
                  <a:buNone/>
                </a:pPr>
                <a:r>
                  <a:rPr lang="en-US" altLang="en-US" sz="1400"/>
                  <a:t>Z  1</a:t>
                </a:r>
              </a:p>
            </p:txBody>
          </p:sp>
        </p:grpSp>
      </p:grpSp>
      <p:grpSp>
        <p:nvGrpSpPr>
          <p:cNvPr id="53" name="Group 52"/>
          <p:cNvGrpSpPr/>
          <p:nvPr/>
        </p:nvGrpSpPr>
        <p:grpSpPr>
          <a:xfrm>
            <a:off x="6886074" y="4642017"/>
            <a:ext cx="2081213" cy="1166813"/>
            <a:chOff x="5105400" y="5235575"/>
            <a:chExt cx="2081213" cy="1166813"/>
          </a:xfrm>
        </p:grpSpPr>
        <p:sp>
          <p:nvSpPr>
            <p:cNvPr id="54" name="Rectangle 96"/>
            <p:cNvSpPr>
              <a:spLocks noChangeArrowheads="1"/>
            </p:cNvSpPr>
            <p:nvPr/>
          </p:nvSpPr>
          <p:spPr bwMode="auto">
            <a:xfrm>
              <a:off x="5105400" y="5688013"/>
              <a:ext cx="2081213" cy="714375"/>
            </a:xfrm>
            <a:prstGeom prst="rect">
              <a:avLst/>
            </a:prstGeom>
            <a:solidFill>
              <a:srgbClr val="FFFF66"/>
            </a:solidFill>
            <a:ln w="12700">
              <a:solidFill>
                <a:schemeClr val="tx1"/>
              </a:solidFill>
              <a:miter lim="800000"/>
              <a:headEnd/>
              <a:tailEnd/>
            </a:ln>
          </p:spPr>
          <p:txBody>
            <a:bodyPr wrap="none" lIns="90000" tIns="46800" rIns="90000" bIns="46800" anchor="ctr">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r>
                <a:rPr lang="en-US" altLang="en-US" sz="2000"/>
                <a:t>Extract</a:t>
              </a:r>
            </a:p>
            <a:p>
              <a:pPr algn="ctr" eaLnBrk="1" hangingPunct="1">
                <a:spcBef>
                  <a:spcPct val="0"/>
                </a:spcBef>
                <a:buClrTx/>
                <a:buFontTx/>
                <a:buNone/>
              </a:pPr>
              <a:r>
                <a:rPr lang="en-US" altLang="en-US" sz="2000"/>
                <a:t>Recommendations</a:t>
              </a:r>
            </a:p>
          </p:txBody>
        </p:sp>
        <p:sp>
          <p:nvSpPr>
            <p:cNvPr id="55" name="Line 100"/>
            <p:cNvSpPr>
              <a:spLocks noChangeShapeType="1"/>
            </p:cNvSpPr>
            <p:nvPr/>
          </p:nvSpPr>
          <p:spPr bwMode="auto">
            <a:xfrm>
              <a:off x="6075363" y="5235575"/>
              <a:ext cx="0" cy="4381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56" name="Line 101"/>
            <p:cNvSpPr>
              <a:spLocks noChangeShapeType="1"/>
            </p:cNvSpPr>
            <p:nvPr/>
          </p:nvSpPr>
          <p:spPr bwMode="auto">
            <a:xfrm>
              <a:off x="6626225" y="5246688"/>
              <a:ext cx="3175" cy="44132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grpSp>
      <p:grpSp>
        <p:nvGrpSpPr>
          <p:cNvPr id="57" name="Group 56"/>
          <p:cNvGrpSpPr/>
          <p:nvPr/>
        </p:nvGrpSpPr>
        <p:grpSpPr>
          <a:xfrm>
            <a:off x="7495674" y="3978442"/>
            <a:ext cx="2179638" cy="1589088"/>
            <a:chOff x="5715000" y="4572000"/>
            <a:chExt cx="2179638" cy="1589088"/>
          </a:xfrm>
        </p:grpSpPr>
        <p:grpSp>
          <p:nvGrpSpPr>
            <p:cNvPr id="58" name="Group 105"/>
            <p:cNvGrpSpPr>
              <a:grpSpLocks/>
            </p:cNvGrpSpPr>
            <p:nvPr/>
          </p:nvGrpSpPr>
          <p:grpSpPr bwMode="auto">
            <a:xfrm>
              <a:off x="7189788" y="5764213"/>
              <a:ext cx="704850" cy="396875"/>
              <a:chOff x="4529" y="3552"/>
              <a:chExt cx="444" cy="250"/>
            </a:xfrm>
          </p:grpSpPr>
          <p:sp>
            <p:nvSpPr>
              <p:cNvPr id="60" name="Line 102"/>
              <p:cNvSpPr>
                <a:spLocks noChangeShapeType="1"/>
              </p:cNvSpPr>
              <p:nvPr/>
            </p:nvSpPr>
            <p:spPr bwMode="auto">
              <a:xfrm>
                <a:off x="4529" y="3701"/>
                <a:ext cx="20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61" name="Text Box 103"/>
              <p:cNvSpPr txBox="1">
                <a:spLocks noChangeArrowheads="1"/>
              </p:cNvSpPr>
              <p:nvPr/>
            </p:nvSpPr>
            <p:spPr bwMode="auto">
              <a:xfrm>
                <a:off x="4752" y="3552"/>
                <a:ext cx="2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r>
                  <a:rPr lang="en-US" altLang="en-US" sz="2000"/>
                  <a:t>C</a:t>
                </a:r>
              </a:p>
            </p:txBody>
          </p:sp>
        </p:grpSp>
        <p:sp>
          <p:nvSpPr>
            <p:cNvPr id="59" name="Rectangle 109"/>
            <p:cNvSpPr>
              <a:spLocks noChangeArrowheads="1"/>
            </p:cNvSpPr>
            <p:nvPr/>
          </p:nvSpPr>
          <p:spPr bwMode="auto">
            <a:xfrm>
              <a:off x="5715000" y="4572000"/>
              <a:ext cx="1295400" cy="228600"/>
            </a:xfrm>
            <a:prstGeom prst="rect">
              <a:avLst/>
            </a:prstGeom>
            <a:noFill/>
            <a:ln w="38100">
              <a:solidFill>
                <a:srgbClr val="FF7C8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000"/>
            </a:p>
          </p:txBody>
        </p:sp>
      </p:grpSp>
      <p:grpSp>
        <p:nvGrpSpPr>
          <p:cNvPr id="62" name="Group 61"/>
          <p:cNvGrpSpPr/>
          <p:nvPr/>
        </p:nvGrpSpPr>
        <p:grpSpPr>
          <a:xfrm>
            <a:off x="3393574" y="1744830"/>
            <a:ext cx="5734050" cy="1246187"/>
            <a:chOff x="1612900" y="2338388"/>
            <a:chExt cx="5734050" cy="1246187"/>
          </a:xfrm>
        </p:grpSpPr>
        <p:sp>
          <p:nvSpPr>
            <p:cNvPr id="63" name="Rectangle 117"/>
            <p:cNvSpPr>
              <a:spLocks noChangeArrowheads="1"/>
            </p:cNvSpPr>
            <p:nvPr/>
          </p:nvSpPr>
          <p:spPr bwMode="auto">
            <a:xfrm>
              <a:off x="1612900" y="2338388"/>
              <a:ext cx="533400" cy="1219200"/>
            </a:xfrm>
            <a:prstGeom prst="rect">
              <a:avLst/>
            </a:prstGeom>
            <a:noFill/>
            <a:ln w="38100">
              <a:solidFill>
                <a:srgbClr val="FF7C8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000"/>
            </a:p>
          </p:txBody>
        </p:sp>
        <p:sp>
          <p:nvSpPr>
            <p:cNvPr id="64" name="Rectangle 118"/>
            <p:cNvSpPr>
              <a:spLocks noChangeArrowheads="1"/>
            </p:cNvSpPr>
            <p:nvPr/>
          </p:nvSpPr>
          <p:spPr bwMode="auto">
            <a:xfrm>
              <a:off x="6813550" y="2365375"/>
              <a:ext cx="533400" cy="1219200"/>
            </a:xfrm>
            <a:prstGeom prst="rect">
              <a:avLst/>
            </a:prstGeom>
            <a:noFill/>
            <a:ln w="38100">
              <a:solidFill>
                <a:srgbClr val="FF7C8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000"/>
            </a:p>
          </p:txBody>
        </p:sp>
      </p:grpSp>
      <p:sp>
        <p:nvSpPr>
          <p:cNvPr id="65" name="Rectangle 64"/>
          <p:cNvSpPr/>
          <p:nvPr/>
        </p:nvSpPr>
        <p:spPr>
          <a:xfrm>
            <a:off x="9324475" y="5837405"/>
            <a:ext cx="653714" cy="427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6" name="Picture 11" descr="C:\Program Files\Common Files\Microsoft Shared\Clipart\cagcat50\pe03738_.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75735" y="755817"/>
            <a:ext cx="922338"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99059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8338" y="204389"/>
            <a:ext cx="11552510" cy="7201972"/>
          </a:xfrm>
          <a:prstGeom prst="rect">
            <a:avLst/>
          </a:prstGeom>
          <a:noFill/>
        </p:spPr>
        <p:txBody>
          <a:bodyPr wrap="square" rtlCol="0">
            <a:spAutoFit/>
          </a:bodyPr>
          <a:lstStyle/>
          <a:p>
            <a:pPr algn="just">
              <a:lnSpc>
                <a:spcPct val="150000"/>
              </a:lnSpc>
            </a:pPr>
            <a:r>
              <a:rPr lang="en-US" sz="2800" b="1" dirty="0" smtClean="0"/>
              <a:t>Collaborative Filtering</a:t>
            </a:r>
            <a:r>
              <a:rPr lang="en-US" sz="2800" dirty="0" smtClean="0"/>
              <a:t> are divided into 2 sub groups:</a:t>
            </a:r>
          </a:p>
          <a:p>
            <a:pPr marL="457200" indent="-457200" algn="just">
              <a:lnSpc>
                <a:spcPct val="150000"/>
              </a:lnSpc>
              <a:buFont typeface="Wingdings" panose="05000000000000000000" pitchFamily="2" charset="2"/>
              <a:buChar char="§"/>
            </a:pPr>
            <a:r>
              <a:rPr lang="en-US" sz="2800" dirty="0" smtClean="0"/>
              <a:t>Memory Based method</a:t>
            </a:r>
          </a:p>
          <a:p>
            <a:pPr marL="457200" indent="-457200" algn="just">
              <a:lnSpc>
                <a:spcPct val="150000"/>
              </a:lnSpc>
              <a:buFont typeface="Wingdings" panose="05000000000000000000" pitchFamily="2" charset="2"/>
              <a:buChar char="§"/>
            </a:pPr>
            <a:r>
              <a:rPr lang="en-US" sz="2800" dirty="0" smtClean="0"/>
              <a:t>Model Based method</a:t>
            </a:r>
          </a:p>
          <a:p>
            <a:pPr algn="just">
              <a:lnSpc>
                <a:spcPct val="150000"/>
              </a:lnSpc>
            </a:pPr>
            <a:r>
              <a:rPr lang="en-US" sz="2800" b="1" dirty="0"/>
              <a:t>Memory-based methods</a:t>
            </a:r>
            <a:r>
              <a:rPr lang="en-US" sz="2800" dirty="0"/>
              <a:t> are the most simplistic as they use no model whatsoever. They assume that predictions can be made on pure “memory” of past data and usually just employ a simple distance-measurement approaches, like nearest neighbor</a:t>
            </a:r>
            <a:r>
              <a:rPr lang="en-US" sz="2800" dirty="0" smtClean="0"/>
              <a:t>.</a:t>
            </a:r>
          </a:p>
          <a:p>
            <a:pPr algn="just">
              <a:lnSpc>
                <a:spcPct val="150000"/>
              </a:lnSpc>
            </a:pPr>
            <a:r>
              <a:rPr lang="en-US" sz="2800" b="1" dirty="0"/>
              <a:t>Model based approaches</a:t>
            </a:r>
            <a:r>
              <a:rPr lang="en-US" sz="2800" dirty="0"/>
              <a:t> on the other hand always assume some kind of underlying model and basically try to make sure that whatever predictions are coming outfit the model well.</a:t>
            </a:r>
            <a:endParaRPr lang="en-US" sz="2800" dirty="0" smtClean="0"/>
          </a:p>
          <a:p>
            <a:pPr algn="just">
              <a:lnSpc>
                <a:spcPct val="150000"/>
              </a:lnSpc>
            </a:pPr>
            <a:endParaRPr lang="en-IN" sz="2800" dirty="0" smtClean="0">
              <a:latin typeface="Bahnschrift" panose="020B0502040204020203" pitchFamily="34" charset="0"/>
            </a:endParaRPr>
          </a:p>
        </p:txBody>
      </p:sp>
    </p:spTree>
    <p:extLst>
      <p:ext uri="{BB962C8B-B14F-4D97-AF65-F5344CB8AC3E}">
        <p14:creationId xmlns:p14="http://schemas.microsoft.com/office/powerpoint/2010/main" val="42793097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8338" y="204389"/>
            <a:ext cx="11552510" cy="3323987"/>
          </a:xfrm>
          <a:prstGeom prst="rect">
            <a:avLst/>
          </a:prstGeom>
          <a:noFill/>
        </p:spPr>
        <p:txBody>
          <a:bodyPr wrap="square" rtlCol="0">
            <a:spAutoFit/>
          </a:bodyPr>
          <a:lstStyle/>
          <a:p>
            <a:pPr algn="just">
              <a:lnSpc>
                <a:spcPct val="150000"/>
              </a:lnSpc>
            </a:pPr>
            <a:r>
              <a:rPr lang="en-US" sz="2800" b="1" dirty="0" smtClean="0"/>
              <a:t>We must take a good care of:</a:t>
            </a:r>
            <a:endParaRPr lang="en-US" sz="2800" dirty="0" smtClean="0"/>
          </a:p>
          <a:p>
            <a:pPr marL="457200" indent="-457200" algn="just">
              <a:lnSpc>
                <a:spcPct val="150000"/>
              </a:lnSpc>
              <a:buFont typeface="Wingdings" panose="05000000000000000000" pitchFamily="2" charset="2"/>
              <a:buChar char="§"/>
            </a:pPr>
            <a:r>
              <a:rPr lang="en-US" sz="2800" dirty="0" smtClean="0"/>
              <a:t>Data Normalization</a:t>
            </a:r>
          </a:p>
          <a:p>
            <a:pPr marL="457200" indent="-457200" algn="just">
              <a:lnSpc>
                <a:spcPct val="150000"/>
              </a:lnSpc>
              <a:buFont typeface="Wingdings" panose="05000000000000000000" pitchFamily="2" charset="2"/>
              <a:buChar char="§"/>
            </a:pPr>
            <a:r>
              <a:rPr lang="en-US" sz="2800" dirty="0" smtClean="0"/>
              <a:t>Removal or reduction of noise</a:t>
            </a:r>
          </a:p>
          <a:p>
            <a:pPr marL="457200" indent="-457200" algn="just">
              <a:lnSpc>
                <a:spcPct val="150000"/>
              </a:lnSpc>
              <a:buFont typeface="Wingdings" panose="05000000000000000000" pitchFamily="2" charset="2"/>
              <a:buChar char="§"/>
            </a:pPr>
            <a:r>
              <a:rPr lang="en-US" sz="2800" dirty="0" smtClean="0"/>
              <a:t>Protection of user’s privacy</a:t>
            </a:r>
          </a:p>
          <a:p>
            <a:pPr marL="457200" indent="-457200" algn="just">
              <a:lnSpc>
                <a:spcPct val="150000"/>
              </a:lnSpc>
              <a:buFont typeface="Wingdings" panose="05000000000000000000" pitchFamily="2" charset="2"/>
              <a:buChar char="§"/>
            </a:pPr>
            <a:r>
              <a:rPr lang="en-US" sz="2800" dirty="0" smtClean="0"/>
              <a:t>Attack – Someone just doesn’t like your system</a:t>
            </a:r>
          </a:p>
        </p:txBody>
      </p:sp>
      <p:sp>
        <p:nvSpPr>
          <p:cNvPr id="3" name="TextBox 2"/>
          <p:cNvSpPr txBox="1"/>
          <p:nvPr/>
        </p:nvSpPr>
        <p:spPr>
          <a:xfrm>
            <a:off x="348338" y="3528376"/>
            <a:ext cx="11552510" cy="2677656"/>
          </a:xfrm>
          <a:prstGeom prst="rect">
            <a:avLst/>
          </a:prstGeom>
          <a:noFill/>
        </p:spPr>
        <p:txBody>
          <a:bodyPr wrap="square" rtlCol="0">
            <a:spAutoFit/>
          </a:bodyPr>
          <a:lstStyle/>
          <a:p>
            <a:pPr algn="just">
              <a:lnSpc>
                <a:spcPct val="150000"/>
              </a:lnSpc>
            </a:pPr>
            <a:r>
              <a:rPr lang="en-US" sz="2800" b="1" dirty="0" smtClean="0"/>
              <a:t>Collaborative Filtering can also be seen as: </a:t>
            </a:r>
          </a:p>
          <a:p>
            <a:pPr marL="457200" indent="-457200" algn="just">
              <a:lnSpc>
                <a:spcPct val="150000"/>
              </a:lnSpc>
              <a:buFont typeface="Wingdings" panose="05000000000000000000" pitchFamily="2" charset="2"/>
              <a:buChar char="§"/>
            </a:pPr>
            <a:r>
              <a:rPr lang="en-US" sz="2800" dirty="0" smtClean="0"/>
              <a:t>User based method</a:t>
            </a:r>
          </a:p>
          <a:p>
            <a:pPr marL="457200" indent="-457200" algn="just">
              <a:lnSpc>
                <a:spcPct val="150000"/>
              </a:lnSpc>
              <a:buFont typeface="Wingdings" panose="05000000000000000000" pitchFamily="2" charset="2"/>
              <a:buChar char="§"/>
            </a:pPr>
            <a:r>
              <a:rPr lang="en-US" sz="2800" dirty="0" smtClean="0"/>
              <a:t>Item based method</a:t>
            </a:r>
          </a:p>
          <a:p>
            <a:pPr marL="457200" indent="-457200" algn="just">
              <a:lnSpc>
                <a:spcPct val="150000"/>
              </a:lnSpc>
              <a:buFont typeface="Wingdings" panose="05000000000000000000" pitchFamily="2" charset="2"/>
              <a:buChar char="§"/>
            </a:pPr>
            <a:r>
              <a:rPr lang="en-US" sz="2800" dirty="0" smtClean="0"/>
              <a:t>Matrix Factorization</a:t>
            </a:r>
          </a:p>
        </p:txBody>
      </p:sp>
    </p:spTree>
    <p:extLst>
      <p:ext uri="{BB962C8B-B14F-4D97-AF65-F5344CB8AC3E}">
        <p14:creationId xmlns:p14="http://schemas.microsoft.com/office/powerpoint/2010/main" val="28845237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929" y="233762"/>
            <a:ext cx="9587232"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User based Collaborative filtering: </a:t>
            </a:r>
            <a:endParaRPr lang="en-IN" sz="3200" dirty="0">
              <a:solidFill>
                <a:srgbClr val="002060"/>
              </a:solidFill>
              <a:latin typeface="Algerian" panose="04020705040A02060702" pitchFamily="82" charset="0"/>
            </a:endParaRPr>
          </a:p>
        </p:txBody>
      </p:sp>
      <p:sp>
        <p:nvSpPr>
          <p:cNvPr id="3" name="TextBox 2"/>
          <p:cNvSpPr txBox="1"/>
          <p:nvPr/>
        </p:nvSpPr>
        <p:spPr>
          <a:xfrm>
            <a:off x="402929" y="1050549"/>
            <a:ext cx="11468229" cy="5262979"/>
          </a:xfrm>
          <a:prstGeom prst="rect">
            <a:avLst/>
          </a:prstGeom>
          <a:noFill/>
        </p:spPr>
        <p:txBody>
          <a:bodyPr wrap="square" rtlCol="0">
            <a:spAutoFit/>
          </a:bodyPr>
          <a:lstStyle/>
          <a:p>
            <a:pPr>
              <a:lnSpc>
                <a:spcPct val="150000"/>
              </a:lnSpc>
            </a:pPr>
            <a:r>
              <a:rPr lang="en-IN" sz="2800" dirty="0" smtClean="0"/>
              <a:t>Many people like </a:t>
            </a:r>
            <a:r>
              <a:rPr lang="en-IN" sz="2800" b="1" dirty="0" err="1" smtClean="0"/>
              <a:t>Kungfu</a:t>
            </a:r>
            <a:r>
              <a:rPr lang="en-IN" sz="2800" b="1" dirty="0" smtClean="0"/>
              <a:t> Panda</a:t>
            </a:r>
          </a:p>
          <a:p>
            <a:pPr>
              <a:lnSpc>
                <a:spcPct val="150000"/>
              </a:lnSpc>
            </a:pPr>
            <a:endParaRPr lang="en-IN" sz="2800" b="1" dirty="0">
              <a:latin typeface="Bahnschrift" panose="020B0502040204020203" pitchFamily="34" charset="0"/>
            </a:endParaRPr>
          </a:p>
          <a:p>
            <a:pPr>
              <a:lnSpc>
                <a:spcPct val="150000"/>
              </a:lnSpc>
            </a:pPr>
            <a:r>
              <a:rPr lang="en-IN" sz="2800" b="1" dirty="0" smtClean="0">
                <a:latin typeface="Bahnschrift" panose="020B0502040204020203" pitchFamily="34" charset="0"/>
              </a:rPr>
              <a:t>Can you tell how much I like it ???</a:t>
            </a:r>
          </a:p>
          <a:p>
            <a:pPr>
              <a:lnSpc>
                <a:spcPct val="150000"/>
              </a:lnSpc>
            </a:pPr>
            <a:endParaRPr lang="en-IN" sz="2800" b="1" dirty="0">
              <a:latin typeface="Bahnschrift" panose="020B0502040204020203" pitchFamily="34" charset="0"/>
            </a:endParaRPr>
          </a:p>
          <a:p>
            <a:pPr>
              <a:lnSpc>
                <a:spcPct val="150000"/>
              </a:lnSpc>
            </a:pPr>
            <a:r>
              <a:rPr lang="en-IN" sz="2800" dirty="0" smtClean="0">
                <a:latin typeface="Bahnschrift" panose="020B0502040204020203" pitchFamily="34" charset="0"/>
              </a:rPr>
              <a:t>The idea is to pick about 20 to 50 people who share similar taste with me, then how much I like depend on how much they like it.</a:t>
            </a:r>
          </a:p>
          <a:p>
            <a:pPr>
              <a:lnSpc>
                <a:spcPct val="150000"/>
              </a:lnSpc>
            </a:pPr>
            <a:endParaRPr lang="en-IN" sz="2800" dirty="0">
              <a:latin typeface="Bahnschrift" panose="020B0502040204020203" pitchFamily="34" charset="0"/>
            </a:endParaRPr>
          </a:p>
          <a:p>
            <a:pPr>
              <a:lnSpc>
                <a:spcPct val="150000"/>
              </a:lnSpc>
            </a:pPr>
            <a:r>
              <a:rPr lang="en-IN" sz="2800" b="1" dirty="0" smtClean="0">
                <a:latin typeface="Bahnschrift" panose="020B0502040204020203" pitchFamily="34" charset="0"/>
              </a:rPr>
              <a:t>In short : </a:t>
            </a:r>
            <a:r>
              <a:rPr lang="en-IN" sz="2800" dirty="0" smtClean="0">
                <a:latin typeface="Bahnschrift" panose="020B0502040204020203" pitchFamily="34" charset="0"/>
              </a:rPr>
              <a:t>You may like it because your friends like it.</a:t>
            </a:r>
            <a:endParaRPr lang="en-IN" sz="2800" b="1" dirty="0" smtClean="0">
              <a:latin typeface="Bahnschrift" panose="020B0502040204020203" pitchFamily="34" charset="0"/>
            </a:endParaRPr>
          </a:p>
        </p:txBody>
      </p:sp>
      <p:pic>
        <p:nvPicPr>
          <p:cNvPr id="4" name="Picture 3"/>
          <p:cNvPicPr preferRelativeResize="0">
            <a:picLocks/>
          </p:cNvPicPr>
          <p:nvPr/>
        </p:nvPicPr>
        <p:blipFill>
          <a:blip r:embed="rId2"/>
          <a:stretch>
            <a:fillRect/>
          </a:stretch>
        </p:blipFill>
        <p:spPr>
          <a:xfrm>
            <a:off x="8603907" y="353301"/>
            <a:ext cx="3427672" cy="3328737"/>
          </a:xfrm>
          <a:prstGeom prst="rect">
            <a:avLst/>
          </a:prstGeom>
        </p:spPr>
      </p:pic>
    </p:spTree>
    <p:extLst>
      <p:ext uri="{BB962C8B-B14F-4D97-AF65-F5344CB8AC3E}">
        <p14:creationId xmlns:p14="http://schemas.microsoft.com/office/powerpoint/2010/main" val="25855361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2929" y="233762"/>
            <a:ext cx="9587232"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Simple Working of Collaborative filtering: </a:t>
            </a:r>
            <a:endParaRPr lang="en-IN" sz="3200" dirty="0">
              <a:solidFill>
                <a:srgbClr val="002060"/>
              </a:solidFill>
              <a:latin typeface="Algerian" panose="04020705040A02060702" pitchFamily="82" charset="0"/>
            </a:endParaRPr>
          </a:p>
        </p:txBody>
      </p:sp>
      <p:pic>
        <p:nvPicPr>
          <p:cNvPr id="4" name="Picture 3"/>
          <p:cNvPicPr>
            <a:picLocks noChangeAspect="1"/>
          </p:cNvPicPr>
          <p:nvPr/>
        </p:nvPicPr>
        <p:blipFill>
          <a:blip r:embed="rId2"/>
          <a:stretch>
            <a:fillRect/>
          </a:stretch>
        </p:blipFill>
        <p:spPr>
          <a:xfrm>
            <a:off x="1338383" y="1034716"/>
            <a:ext cx="9773826" cy="5550568"/>
          </a:xfrm>
          <a:prstGeom prst="rect">
            <a:avLst/>
          </a:prstGeom>
        </p:spPr>
      </p:pic>
    </p:spTree>
    <p:extLst>
      <p:ext uri="{BB962C8B-B14F-4D97-AF65-F5344CB8AC3E}">
        <p14:creationId xmlns:p14="http://schemas.microsoft.com/office/powerpoint/2010/main" val="20010252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929" y="233762"/>
            <a:ext cx="9587232"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Item based Collaborative filtering: </a:t>
            </a:r>
            <a:endParaRPr lang="en-IN" sz="3200" dirty="0">
              <a:solidFill>
                <a:srgbClr val="002060"/>
              </a:solidFill>
              <a:latin typeface="Algerian" panose="04020705040A02060702" pitchFamily="82" charset="0"/>
            </a:endParaRPr>
          </a:p>
        </p:txBody>
      </p:sp>
      <p:sp>
        <p:nvSpPr>
          <p:cNvPr id="3" name="TextBox 2"/>
          <p:cNvSpPr txBox="1"/>
          <p:nvPr/>
        </p:nvSpPr>
        <p:spPr>
          <a:xfrm>
            <a:off x="402929" y="1050549"/>
            <a:ext cx="11468229" cy="5909310"/>
          </a:xfrm>
          <a:prstGeom prst="rect">
            <a:avLst/>
          </a:prstGeom>
          <a:noFill/>
        </p:spPr>
        <p:txBody>
          <a:bodyPr wrap="square" rtlCol="0">
            <a:spAutoFit/>
          </a:bodyPr>
          <a:lstStyle/>
          <a:p>
            <a:pPr>
              <a:lnSpc>
                <a:spcPct val="150000"/>
              </a:lnSpc>
            </a:pPr>
            <a:r>
              <a:rPr lang="en-IN" sz="2800" dirty="0" smtClean="0">
                <a:latin typeface="Bahnschrift" panose="020B0502040204020203" pitchFamily="34" charset="0"/>
              </a:rPr>
              <a:t>I have watched so many good and bad movies. </a:t>
            </a:r>
          </a:p>
          <a:p>
            <a:pPr>
              <a:lnSpc>
                <a:spcPct val="150000"/>
              </a:lnSpc>
            </a:pPr>
            <a:r>
              <a:rPr lang="en-IN" sz="2800" dirty="0" smtClean="0">
                <a:latin typeface="Bahnschrift" panose="020B0502040204020203" pitchFamily="34" charset="0"/>
              </a:rPr>
              <a:t>Would you recommend me watching </a:t>
            </a:r>
            <a:r>
              <a:rPr lang="en-IN" sz="2800" b="1" dirty="0" smtClean="0">
                <a:latin typeface="Bahnschrift" panose="020B0502040204020203" pitchFamily="34" charset="0"/>
              </a:rPr>
              <a:t>Taken ??</a:t>
            </a:r>
          </a:p>
          <a:p>
            <a:pPr>
              <a:lnSpc>
                <a:spcPct val="150000"/>
              </a:lnSpc>
            </a:pPr>
            <a:endParaRPr lang="en-IN" sz="2800" b="1" dirty="0">
              <a:latin typeface="Bahnschrift" panose="020B0502040204020203" pitchFamily="34" charset="0"/>
            </a:endParaRPr>
          </a:p>
          <a:p>
            <a:pPr>
              <a:lnSpc>
                <a:spcPct val="150000"/>
              </a:lnSpc>
            </a:pPr>
            <a:r>
              <a:rPr lang="en-IN" sz="2800" dirty="0" smtClean="0">
                <a:latin typeface="Bahnschrift" panose="020B0502040204020203" pitchFamily="34" charset="0"/>
              </a:rPr>
              <a:t>The idea is to pick from my previous list 20-50 movies that share similar audience with </a:t>
            </a:r>
            <a:r>
              <a:rPr lang="en-IN" sz="2800" b="1" dirty="0" smtClean="0">
                <a:latin typeface="Bahnschrift" panose="020B0502040204020203" pitchFamily="34" charset="0"/>
              </a:rPr>
              <a:t>Taken, </a:t>
            </a:r>
            <a:r>
              <a:rPr lang="en-IN" sz="2800" dirty="0" smtClean="0">
                <a:latin typeface="Bahnschrift" panose="020B0502040204020203" pitchFamily="34" charset="0"/>
              </a:rPr>
              <a:t>then how much like will depend on how much I like those early movies.</a:t>
            </a:r>
          </a:p>
          <a:p>
            <a:pPr>
              <a:lnSpc>
                <a:spcPct val="150000"/>
              </a:lnSpc>
            </a:pPr>
            <a:r>
              <a:rPr lang="en-IN" sz="2800" b="1" dirty="0" smtClean="0">
                <a:latin typeface="Bahnschrift" panose="020B0502040204020203" pitchFamily="34" charset="0"/>
              </a:rPr>
              <a:t>In short: </a:t>
            </a:r>
            <a:r>
              <a:rPr lang="en-IN" sz="2800" dirty="0" smtClean="0">
                <a:latin typeface="Bahnschrift" panose="020B0502040204020203" pitchFamily="34" charset="0"/>
              </a:rPr>
              <a:t>I tend to watch this movie because I have watched those movies or people who watched those movies, also liked this movie.</a:t>
            </a:r>
          </a:p>
          <a:p>
            <a:pPr>
              <a:lnSpc>
                <a:spcPct val="150000"/>
              </a:lnSpc>
            </a:pPr>
            <a:r>
              <a:rPr lang="en-IN" sz="2800" dirty="0" smtClean="0">
                <a:latin typeface="Bahnschrift" panose="020B0502040204020203" pitchFamily="34" charset="0"/>
              </a:rPr>
              <a:t>(Amazon style)</a:t>
            </a:r>
          </a:p>
        </p:txBody>
      </p:sp>
      <p:pic>
        <p:nvPicPr>
          <p:cNvPr id="4" name="Picture 3"/>
          <p:cNvPicPr>
            <a:picLocks noChangeAspect="1"/>
          </p:cNvPicPr>
          <p:nvPr/>
        </p:nvPicPr>
        <p:blipFill>
          <a:blip r:embed="rId2"/>
          <a:stretch>
            <a:fillRect/>
          </a:stretch>
        </p:blipFill>
        <p:spPr>
          <a:xfrm>
            <a:off x="9192125" y="0"/>
            <a:ext cx="2125579" cy="3188369"/>
          </a:xfrm>
          <a:prstGeom prst="rect">
            <a:avLst/>
          </a:prstGeom>
        </p:spPr>
      </p:pic>
    </p:spTree>
    <p:extLst>
      <p:ext uri="{BB962C8B-B14F-4D97-AF65-F5344CB8AC3E}">
        <p14:creationId xmlns:p14="http://schemas.microsoft.com/office/powerpoint/2010/main" val="17730847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5092" y="477672"/>
            <a:ext cx="5268036"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We are Over – Loaded !!</a:t>
            </a:r>
            <a:endParaRPr lang="en-IN" sz="3200" dirty="0">
              <a:solidFill>
                <a:srgbClr val="002060"/>
              </a:solidFill>
              <a:latin typeface="Algerian" panose="04020705040A02060702" pitchFamily="82" charset="0"/>
            </a:endParaRPr>
          </a:p>
        </p:txBody>
      </p:sp>
      <p:sp>
        <p:nvSpPr>
          <p:cNvPr id="3" name="TextBox 2"/>
          <p:cNvSpPr txBox="1"/>
          <p:nvPr/>
        </p:nvSpPr>
        <p:spPr>
          <a:xfrm>
            <a:off x="655092" y="1763245"/>
            <a:ext cx="6045959" cy="4832092"/>
          </a:xfrm>
          <a:prstGeom prst="rect">
            <a:avLst/>
          </a:prstGeom>
          <a:noFill/>
        </p:spPr>
        <p:txBody>
          <a:bodyPr wrap="square" rtlCol="0">
            <a:spAutoFit/>
          </a:bodyPr>
          <a:lstStyle/>
          <a:p>
            <a:pPr marL="457200" indent="-457200">
              <a:buFont typeface="Wingdings" panose="05000000000000000000" pitchFamily="2" charset="2"/>
              <a:buChar char="q"/>
            </a:pPr>
            <a:r>
              <a:rPr lang="en-IN" sz="2800" b="1" dirty="0" smtClean="0">
                <a:latin typeface="Baskerville Old Face" panose="02020602080505020303" pitchFamily="18" charset="0"/>
              </a:rPr>
              <a:t>Thousands of news articles and blog posts each day. </a:t>
            </a:r>
          </a:p>
          <a:p>
            <a:endParaRPr lang="en-IN" sz="2800" b="1" dirty="0" smtClean="0">
              <a:latin typeface="Baskerville Old Face" panose="02020602080505020303" pitchFamily="18" charset="0"/>
            </a:endParaRPr>
          </a:p>
          <a:p>
            <a:pPr marL="457200" indent="-457200">
              <a:buFont typeface="Wingdings" panose="05000000000000000000" pitchFamily="2" charset="2"/>
              <a:buChar char="q"/>
            </a:pPr>
            <a:r>
              <a:rPr lang="en-US" sz="2800" b="1" dirty="0" smtClean="0">
                <a:latin typeface="Baskerville Old Face" panose="02020602080505020303" pitchFamily="18" charset="0"/>
              </a:rPr>
              <a:t>Millions of movies, books</a:t>
            </a:r>
            <a:r>
              <a:rPr lang="en-US" sz="2800" b="1" dirty="0">
                <a:latin typeface="Baskerville Old Face" panose="02020602080505020303" pitchFamily="18" charset="0"/>
              </a:rPr>
              <a:t> </a:t>
            </a:r>
            <a:r>
              <a:rPr lang="en-US" sz="2800" b="1" dirty="0" smtClean="0">
                <a:latin typeface="Baskerville Old Face" panose="02020602080505020303" pitchFamily="18" charset="0"/>
              </a:rPr>
              <a:t>and music tracks online.</a:t>
            </a:r>
          </a:p>
          <a:p>
            <a:pPr marL="457200" indent="-457200">
              <a:buFont typeface="Wingdings" panose="05000000000000000000" pitchFamily="2" charset="2"/>
              <a:buChar char="q"/>
            </a:pPr>
            <a:endParaRPr lang="en-US" sz="2800" b="1" dirty="0">
              <a:latin typeface="Baskerville Old Face" panose="02020602080505020303" pitchFamily="18" charset="0"/>
            </a:endParaRPr>
          </a:p>
          <a:p>
            <a:pPr marL="457200" indent="-457200">
              <a:buFont typeface="Wingdings" panose="05000000000000000000" pitchFamily="2" charset="2"/>
              <a:buChar char="q"/>
            </a:pPr>
            <a:r>
              <a:rPr lang="en-US" sz="2800" b="1" dirty="0" smtClean="0">
                <a:latin typeface="Baskerville Old Face" panose="02020602080505020303" pitchFamily="18" charset="0"/>
              </a:rPr>
              <a:t>Several thousands of ad messages and mails were sent throughout.</a:t>
            </a:r>
          </a:p>
          <a:p>
            <a:pPr marL="457200" indent="-457200">
              <a:buFont typeface="Wingdings" panose="05000000000000000000" pitchFamily="2" charset="2"/>
              <a:buChar char="q"/>
            </a:pPr>
            <a:endParaRPr lang="en-US" sz="2800" b="1" dirty="0">
              <a:latin typeface="Baskerville Old Face" panose="02020602080505020303" pitchFamily="18" charset="0"/>
            </a:endParaRPr>
          </a:p>
          <a:p>
            <a:pPr marL="457200" indent="-457200">
              <a:buFont typeface="Wingdings" panose="05000000000000000000" pitchFamily="2" charset="2"/>
              <a:buChar char="q"/>
            </a:pPr>
            <a:r>
              <a:rPr lang="en-US" sz="2800" b="1" dirty="0" smtClean="0">
                <a:latin typeface="Baskerville Old Face" panose="02020602080505020303" pitchFamily="18" charset="0"/>
              </a:rPr>
              <a:t>Loads of channels with even more programs.</a:t>
            </a:r>
            <a:endParaRPr lang="en-IN" sz="2800" b="1" dirty="0">
              <a:latin typeface="Baskerville Old Face" panose="02020602080505020303" pitchFamily="18" charset="0"/>
            </a:endParaRPr>
          </a:p>
        </p:txBody>
      </p:sp>
      <p:pic>
        <p:nvPicPr>
          <p:cNvPr id="1026" name="Picture 2" descr="Buy print and get a free ebook? Bundling will never happen - Good e-Reade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3128" y="3538023"/>
            <a:ext cx="6647570" cy="34116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ewspaper Management System – SyncSaS Technolog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4633" y="1351539"/>
            <a:ext cx="4146111" cy="207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3867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044844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929" y="233762"/>
            <a:ext cx="10794460"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Collaborative filtering: </a:t>
            </a:r>
            <a:endParaRPr lang="en-IN" sz="3200" dirty="0">
              <a:solidFill>
                <a:srgbClr val="002060"/>
              </a:solidFill>
              <a:latin typeface="Algerian" panose="04020705040A02060702" pitchFamily="82" charset="0"/>
            </a:endParaRPr>
          </a:p>
        </p:txBody>
      </p:sp>
      <p:sp>
        <p:nvSpPr>
          <p:cNvPr id="3" name="TextBox 2"/>
          <p:cNvSpPr txBox="1"/>
          <p:nvPr/>
        </p:nvSpPr>
        <p:spPr>
          <a:xfrm>
            <a:off x="402929" y="1009605"/>
            <a:ext cx="10794460" cy="461665"/>
          </a:xfrm>
          <a:prstGeom prst="rect">
            <a:avLst/>
          </a:prstGeom>
          <a:noFill/>
        </p:spPr>
        <p:txBody>
          <a:bodyPr wrap="square" rtlCol="0">
            <a:spAutoFit/>
          </a:bodyPr>
          <a:lstStyle/>
          <a:p>
            <a:r>
              <a:rPr lang="en-IN" sz="2400" dirty="0" smtClean="0">
                <a:solidFill>
                  <a:srgbClr val="002060"/>
                </a:solidFill>
                <a:latin typeface="Algerian" panose="04020705040A02060702" pitchFamily="82" charset="0"/>
              </a:rPr>
              <a:t>Various Tasks:</a:t>
            </a:r>
            <a:endParaRPr lang="en-IN" sz="2400" dirty="0">
              <a:solidFill>
                <a:srgbClr val="002060"/>
              </a:solidFill>
              <a:latin typeface="Algerian" panose="04020705040A02060702" pitchFamily="82" charset="0"/>
            </a:endParaRPr>
          </a:p>
        </p:txBody>
      </p:sp>
      <p:sp>
        <p:nvSpPr>
          <p:cNvPr id="4" name="TextBox 3"/>
          <p:cNvSpPr txBox="1"/>
          <p:nvPr/>
        </p:nvSpPr>
        <p:spPr>
          <a:xfrm>
            <a:off x="402929" y="1662338"/>
            <a:ext cx="11468229"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IN" sz="2400" b="1" dirty="0" smtClean="0">
                <a:latin typeface="Bahnschrift" panose="020B0502040204020203" pitchFamily="34" charset="0"/>
              </a:rPr>
              <a:t>Inputs:</a:t>
            </a:r>
          </a:p>
          <a:p>
            <a:pPr lvl="1">
              <a:lnSpc>
                <a:spcPct val="150000"/>
              </a:lnSpc>
            </a:pPr>
            <a:r>
              <a:rPr lang="en-IN" sz="2400" dirty="0" smtClean="0">
                <a:latin typeface="Bahnschrift" panose="020B0502040204020203" pitchFamily="34" charset="0"/>
              </a:rPr>
              <a:t>	- Rating Data</a:t>
            </a:r>
          </a:p>
          <a:p>
            <a:pPr lvl="1">
              <a:lnSpc>
                <a:spcPct val="150000"/>
              </a:lnSpc>
            </a:pPr>
            <a:r>
              <a:rPr lang="en-IN" sz="2400" dirty="0">
                <a:latin typeface="Bahnschrift" panose="020B0502040204020203" pitchFamily="34" charset="0"/>
              </a:rPr>
              <a:t>	</a:t>
            </a:r>
            <a:r>
              <a:rPr lang="en-IN" sz="2400" dirty="0" smtClean="0">
                <a:latin typeface="Bahnschrift" panose="020B0502040204020203" pitchFamily="34" charset="0"/>
              </a:rPr>
              <a:t>- Event Data</a:t>
            </a:r>
          </a:p>
          <a:p>
            <a:pPr lvl="1">
              <a:lnSpc>
                <a:spcPct val="150000"/>
              </a:lnSpc>
            </a:pPr>
            <a:r>
              <a:rPr lang="en-IN" sz="2400" dirty="0">
                <a:latin typeface="Bahnschrift" panose="020B0502040204020203" pitchFamily="34" charset="0"/>
              </a:rPr>
              <a:t>	</a:t>
            </a:r>
            <a:r>
              <a:rPr lang="en-IN" sz="2400" dirty="0" smtClean="0">
                <a:latin typeface="Bahnschrift" panose="020B0502040204020203" pitchFamily="34" charset="0"/>
              </a:rPr>
              <a:t>- Explicit Feedback (Rating, Like/Dislike) vs Implicit feedback (Viewed item </a:t>
            </a:r>
          </a:p>
          <a:p>
            <a:pPr lvl="1">
              <a:lnSpc>
                <a:spcPct val="150000"/>
              </a:lnSpc>
            </a:pPr>
            <a:r>
              <a:rPr lang="en-IN" sz="2400" dirty="0">
                <a:latin typeface="Bahnschrift" panose="020B0502040204020203" pitchFamily="34" charset="0"/>
              </a:rPr>
              <a:t>	</a:t>
            </a:r>
            <a:r>
              <a:rPr lang="en-IN" sz="2400" dirty="0" smtClean="0">
                <a:latin typeface="Bahnschrift" panose="020B0502040204020203" pitchFamily="34" charset="0"/>
              </a:rPr>
              <a:t>   page, time spent in page)</a:t>
            </a:r>
          </a:p>
          <a:p>
            <a:pPr marL="457200" indent="-457200">
              <a:lnSpc>
                <a:spcPct val="150000"/>
              </a:lnSpc>
              <a:buFont typeface="Wingdings" panose="05000000000000000000" pitchFamily="2" charset="2"/>
              <a:buChar char="§"/>
            </a:pPr>
            <a:r>
              <a:rPr lang="en-IN" sz="2400" b="1" dirty="0" smtClean="0">
                <a:latin typeface="Bahnschrift" panose="020B0502040204020203" pitchFamily="34" charset="0"/>
              </a:rPr>
              <a:t>Goal:</a:t>
            </a:r>
          </a:p>
          <a:p>
            <a:pPr>
              <a:lnSpc>
                <a:spcPct val="150000"/>
              </a:lnSpc>
            </a:pPr>
            <a:r>
              <a:rPr lang="en-IN" sz="2400" b="1" dirty="0" smtClean="0">
                <a:latin typeface="Bahnschrift" panose="020B0502040204020203" pitchFamily="34" charset="0"/>
              </a:rPr>
              <a:t>	</a:t>
            </a:r>
            <a:r>
              <a:rPr lang="en-IN" sz="2400" dirty="0" smtClean="0">
                <a:latin typeface="Bahnschrift" panose="020B0502040204020203" pitchFamily="34" charset="0"/>
              </a:rPr>
              <a:t>- Rating Prediction</a:t>
            </a:r>
          </a:p>
          <a:p>
            <a:pPr>
              <a:lnSpc>
                <a:spcPct val="150000"/>
              </a:lnSpc>
            </a:pPr>
            <a:r>
              <a:rPr lang="en-IN" sz="2400" dirty="0">
                <a:latin typeface="Bahnschrift" panose="020B0502040204020203" pitchFamily="34" charset="0"/>
              </a:rPr>
              <a:t>	</a:t>
            </a:r>
            <a:r>
              <a:rPr lang="en-IN" sz="2400" dirty="0" smtClean="0">
                <a:latin typeface="Bahnschrift" panose="020B0502040204020203" pitchFamily="34" charset="0"/>
              </a:rPr>
              <a:t>- Purchase Prediction</a:t>
            </a:r>
          </a:p>
          <a:p>
            <a:pPr>
              <a:lnSpc>
                <a:spcPct val="150000"/>
              </a:lnSpc>
            </a:pPr>
            <a:r>
              <a:rPr lang="en-IN" sz="2400" b="1" dirty="0">
                <a:latin typeface="Bahnschrift" panose="020B0502040204020203" pitchFamily="34" charset="0"/>
              </a:rPr>
              <a:t>	</a:t>
            </a:r>
            <a:r>
              <a:rPr lang="en-IN" sz="2400" dirty="0" smtClean="0">
                <a:latin typeface="Bahnschrift" panose="020B0502040204020203" pitchFamily="34" charset="0"/>
              </a:rPr>
              <a:t>- Top n recommendations</a:t>
            </a:r>
            <a:r>
              <a:rPr lang="en-IN" sz="2400" b="1" dirty="0" smtClean="0">
                <a:latin typeface="Bahnschrift" panose="020B0502040204020203" pitchFamily="34" charset="0"/>
              </a:rPr>
              <a:t> …..</a:t>
            </a:r>
            <a:endParaRPr lang="en-IN" sz="2400" dirty="0" smtClean="0">
              <a:latin typeface="Bahnschrift" panose="020B0502040204020203" pitchFamily="34" charset="0"/>
            </a:endParaRPr>
          </a:p>
        </p:txBody>
      </p:sp>
    </p:spTree>
    <p:extLst>
      <p:ext uri="{BB962C8B-B14F-4D97-AF65-F5344CB8AC3E}">
        <p14:creationId xmlns:p14="http://schemas.microsoft.com/office/powerpoint/2010/main" val="26552452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929" y="233762"/>
            <a:ext cx="10794460"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Collaborative filtering: </a:t>
            </a:r>
            <a:endParaRPr lang="en-IN" sz="3200" dirty="0">
              <a:solidFill>
                <a:srgbClr val="002060"/>
              </a:solidFill>
              <a:latin typeface="Algerian" panose="04020705040A02060702" pitchFamily="82" charset="0"/>
            </a:endParaRPr>
          </a:p>
        </p:txBody>
      </p:sp>
      <p:sp>
        <p:nvSpPr>
          <p:cNvPr id="3" name="TextBox 2"/>
          <p:cNvSpPr txBox="1"/>
          <p:nvPr/>
        </p:nvSpPr>
        <p:spPr>
          <a:xfrm>
            <a:off x="402929" y="1009605"/>
            <a:ext cx="10794460" cy="461665"/>
          </a:xfrm>
          <a:prstGeom prst="rect">
            <a:avLst/>
          </a:prstGeom>
          <a:noFill/>
        </p:spPr>
        <p:txBody>
          <a:bodyPr wrap="square" rtlCol="0">
            <a:spAutoFit/>
          </a:bodyPr>
          <a:lstStyle/>
          <a:p>
            <a:r>
              <a:rPr lang="en-IN" sz="2400" dirty="0" smtClean="0">
                <a:solidFill>
                  <a:srgbClr val="002060"/>
                </a:solidFill>
                <a:latin typeface="Algerian" panose="04020705040A02060702" pitchFamily="82" charset="0"/>
              </a:rPr>
              <a:t>Rating prediction task:</a:t>
            </a:r>
            <a:endParaRPr lang="en-IN" sz="2400" dirty="0">
              <a:solidFill>
                <a:srgbClr val="002060"/>
              </a:solidFill>
              <a:latin typeface="Algerian" panose="04020705040A02060702" pitchFamily="82" charset="0"/>
            </a:endParaRPr>
          </a:p>
        </p:txBody>
      </p:sp>
      <p:pic>
        <p:nvPicPr>
          <p:cNvPr id="4"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241" y="1662338"/>
            <a:ext cx="4869566" cy="311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06144" y="4972061"/>
            <a:ext cx="5251759" cy="707886"/>
          </a:xfrm>
          <a:prstGeom prst="rect">
            <a:avLst/>
          </a:prstGeom>
          <a:noFill/>
        </p:spPr>
        <p:txBody>
          <a:bodyPr wrap="none" rtlCol="0">
            <a:spAutoFit/>
          </a:bodyPr>
          <a:lstStyle/>
          <a:p>
            <a:r>
              <a:rPr lang="en-IN" sz="2000" dirty="0" smtClean="0">
                <a:latin typeface="Bahnschrift" panose="020B0502040204020203" pitchFamily="34" charset="0"/>
              </a:rPr>
              <a:t>Ratings of users and items are represented </a:t>
            </a:r>
          </a:p>
          <a:p>
            <a:r>
              <a:rPr lang="en-IN" sz="2000" dirty="0" smtClean="0">
                <a:latin typeface="Bahnschrift" panose="020B0502040204020203" pitchFamily="34" charset="0"/>
              </a:rPr>
              <a:t>in a matrix.</a:t>
            </a:r>
            <a:endParaRPr lang="en-IN" sz="2000" dirty="0">
              <a:latin typeface="Bahnschrift" panose="020B0502040204020203" pitchFamily="34" charset="0"/>
            </a:endParaRPr>
          </a:p>
        </p:txBody>
      </p:sp>
      <p:pic>
        <p:nvPicPr>
          <p:cNvPr id="6" name="Picture 5"/>
          <p:cNvPicPr>
            <a:picLocks noChangeAspect="1"/>
          </p:cNvPicPr>
          <p:nvPr/>
        </p:nvPicPr>
        <p:blipFill>
          <a:blip r:embed="rId3"/>
          <a:stretch>
            <a:fillRect/>
          </a:stretch>
        </p:blipFill>
        <p:spPr>
          <a:xfrm>
            <a:off x="5543356" y="1545146"/>
            <a:ext cx="6397154" cy="2757276"/>
          </a:xfrm>
          <a:prstGeom prst="rect">
            <a:avLst/>
          </a:prstGeom>
        </p:spPr>
      </p:pic>
      <p:sp>
        <p:nvSpPr>
          <p:cNvPr id="7" name="Rectangle 6"/>
          <p:cNvSpPr/>
          <p:nvPr/>
        </p:nvSpPr>
        <p:spPr>
          <a:xfrm>
            <a:off x="5800159" y="4772006"/>
            <a:ext cx="6096000" cy="1015663"/>
          </a:xfrm>
          <a:prstGeom prst="rect">
            <a:avLst/>
          </a:prstGeom>
        </p:spPr>
        <p:txBody>
          <a:bodyPr>
            <a:spAutoFit/>
          </a:bodyPr>
          <a:lstStyle/>
          <a:p>
            <a:r>
              <a:rPr lang="en-US" sz="2000" dirty="0">
                <a:latin typeface="Bahnschrift" panose="020B0502040204020203" pitchFamily="34" charset="0"/>
              </a:rPr>
              <a:t>Given a set of users </a:t>
            </a:r>
            <a:r>
              <a:rPr lang="en-US" sz="2000" b="1" dirty="0">
                <a:latin typeface="Bahnschrift" panose="020B0502040204020203" pitchFamily="34" charset="0"/>
              </a:rPr>
              <a:t>U</a:t>
            </a:r>
            <a:r>
              <a:rPr lang="en-US" sz="2000" b="1" i="1" dirty="0">
                <a:latin typeface="Bahnschrift" panose="020B0502040204020203" pitchFamily="34" charset="0"/>
              </a:rPr>
              <a:t> </a:t>
            </a:r>
            <a:r>
              <a:rPr lang="en-US" sz="2000" dirty="0">
                <a:latin typeface="Bahnschrift" panose="020B0502040204020203" pitchFamily="34" charset="0"/>
              </a:rPr>
              <a:t> that have rated some set of items </a:t>
            </a:r>
            <a:r>
              <a:rPr lang="en-US" sz="2000" b="1" dirty="0">
                <a:latin typeface="Bahnschrift" panose="020B0502040204020203" pitchFamily="34" charset="0"/>
              </a:rPr>
              <a:t>M</a:t>
            </a:r>
            <a:r>
              <a:rPr lang="en-US" sz="2000" dirty="0">
                <a:latin typeface="Bahnschrift" panose="020B0502040204020203" pitchFamily="34" charset="0"/>
              </a:rPr>
              <a:t>, for each rating not yet present, predict the rating </a:t>
            </a:r>
            <a:r>
              <a:rPr lang="en-US" sz="2000" i="1" dirty="0" err="1">
                <a:latin typeface="Bahnschrift" panose="020B0502040204020203" pitchFamily="34" charset="0"/>
              </a:rPr>
              <a:t>r</a:t>
            </a:r>
            <a:r>
              <a:rPr lang="en-US" sz="2000" i="1" baseline="-25000" dirty="0" err="1">
                <a:latin typeface="Bahnschrift" panose="020B0502040204020203" pitchFamily="34" charset="0"/>
              </a:rPr>
              <a:t>ij</a:t>
            </a:r>
            <a:r>
              <a:rPr lang="en-US" sz="2000" dirty="0">
                <a:latin typeface="Bahnschrift" panose="020B0502040204020203" pitchFamily="34" charset="0"/>
              </a:rPr>
              <a:t> that user </a:t>
            </a:r>
            <a:r>
              <a:rPr lang="en-US" sz="2000" i="1" dirty="0" err="1">
                <a:latin typeface="Bahnschrift" panose="020B0502040204020203" pitchFamily="34" charset="0"/>
              </a:rPr>
              <a:t>u</a:t>
            </a:r>
            <a:r>
              <a:rPr lang="en-US" sz="2000" i="1" baseline="-25000" dirty="0" err="1">
                <a:latin typeface="Bahnschrift" panose="020B0502040204020203" pitchFamily="34" charset="0"/>
              </a:rPr>
              <a:t>i</a:t>
            </a:r>
            <a:r>
              <a:rPr lang="en-US" sz="2000" dirty="0">
                <a:latin typeface="Bahnschrift" panose="020B0502040204020203" pitchFamily="34" charset="0"/>
              </a:rPr>
              <a:t> will give item </a:t>
            </a:r>
            <a:r>
              <a:rPr lang="en-US" sz="2000" i="1" dirty="0" err="1" smtClean="0">
                <a:latin typeface="Bahnschrift" panose="020B0502040204020203" pitchFamily="34" charset="0"/>
              </a:rPr>
              <a:t>m</a:t>
            </a:r>
            <a:r>
              <a:rPr lang="en-US" sz="2000" i="1" baseline="-25000" dirty="0" err="1" smtClean="0">
                <a:latin typeface="Bahnschrift" panose="020B0502040204020203" pitchFamily="34" charset="0"/>
              </a:rPr>
              <a:t>j</a:t>
            </a:r>
            <a:endParaRPr lang="en-US" sz="2000" i="1" baseline="-25000" dirty="0">
              <a:latin typeface="Bahnschrift" panose="020B0502040204020203" pitchFamily="34" charset="0"/>
            </a:endParaRPr>
          </a:p>
        </p:txBody>
      </p:sp>
    </p:spTree>
    <p:extLst>
      <p:ext uri="{BB962C8B-B14F-4D97-AF65-F5344CB8AC3E}">
        <p14:creationId xmlns:p14="http://schemas.microsoft.com/office/powerpoint/2010/main" val="3855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929" y="233762"/>
            <a:ext cx="10794460"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Collaborative filtering: </a:t>
            </a:r>
            <a:endParaRPr lang="en-IN" sz="3200" dirty="0">
              <a:solidFill>
                <a:srgbClr val="002060"/>
              </a:solidFill>
              <a:latin typeface="Algerian" panose="04020705040A02060702" pitchFamily="82" charset="0"/>
            </a:endParaRPr>
          </a:p>
        </p:txBody>
      </p:sp>
      <p:sp>
        <p:nvSpPr>
          <p:cNvPr id="3" name="TextBox 2"/>
          <p:cNvSpPr txBox="1"/>
          <p:nvPr/>
        </p:nvSpPr>
        <p:spPr>
          <a:xfrm>
            <a:off x="402929" y="1009605"/>
            <a:ext cx="10794460" cy="461665"/>
          </a:xfrm>
          <a:prstGeom prst="rect">
            <a:avLst/>
          </a:prstGeom>
          <a:noFill/>
        </p:spPr>
        <p:txBody>
          <a:bodyPr wrap="square" rtlCol="0">
            <a:spAutoFit/>
          </a:bodyPr>
          <a:lstStyle/>
          <a:p>
            <a:r>
              <a:rPr lang="en-IN" sz="2400" dirty="0" smtClean="0">
                <a:solidFill>
                  <a:srgbClr val="002060"/>
                </a:solidFill>
                <a:latin typeface="Algerian" panose="04020705040A02060702" pitchFamily="82" charset="0"/>
              </a:rPr>
              <a:t>Popular techniques:</a:t>
            </a:r>
            <a:endParaRPr lang="en-IN" sz="2400" dirty="0">
              <a:solidFill>
                <a:srgbClr val="002060"/>
              </a:solidFill>
              <a:latin typeface="Algerian" panose="04020705040A02060702" pitchFamily="82" charset="0"/>
            </a:endParaRPr>
          </a:p>
        </p:txBody>
      </p:sp>
      <p:sp>
        <p:nvSpPr>
          <p:cNvPr id="4" name="TextBox 3"/>
          <p:cNvSpPr txBox="1"/>
          <p:nvPr/>
        </p:nvSpPr>
        <p:spPr>
          <a:xfrm>
            <a:off x="402929" y="1662338"/>
            <a:ext cx="11468229" cy="1754326"/>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IN" sz="2400" b="1" dirty="0" smtClean="0">
                <a:latin typeface="Bahnschrift" panose="020B0502040204020203" pitchFamily="34" charset="0"/>
              </a:rPr>
              <a:t>Nearest neighbour</a:t>
            </a:r>
          </a:p>
          <a:p>
            <a:pPr marL="457200" indent="-457200">
              <a:lnSpc>
                <a:spcPct val="150000"/>
              </a:lnSpc>
              <a:buFont typeface="Wingdings" panose="05000000000000000000" pitchFamily="2" charset="2"/>
              <a:buChar char="§"/>
            </a:pPr>
            <a:r>
              <a:rPr lang="en-IN" sz="2400" b="1" dirty="0" smtClean="0">
                <a:latin typeface="Bahnschrift" panose="020B0502040204020203" pitchFamily="34" charset="0"/>
              </a:rPr>
              <a:t>Matrix Factorisation</a:t>
            </a:r>
          </a:p>
          <a:p>
            <a:pPr marL="457200" indent="-457200">
              <a:lnSpc>
                <a:spcPct val="150000"/>
              </a:lnSpc>
              <a:buFont typeface="Wingdings" panose="05000000000000000000" pitchFamily="2" charset="2"/>
              <a:buChar char="§"/>
            </a:pPr>
            <a:r>
              <a:rPr lang="en-IN" sz="2400" b="1" dirty="0" smtClean="0">
                <a:latin typeface="Bahnschrift" panose="020B0502040204020203" pitchFamily="34" charset="0"/>
              </a:rPr>
              <a:t>Deep Learning</a:t>
            </a:r>
          </a:p>
        </p:txBody>
      </p:sp>
      <p:pic>
        <p:nvPicPr>
          <p:cNvPr id="5" name="Picture 4"/>
          <p:cNvPicPr preferRelativeResize="0">
            <a:picLocks/>
          </p:cNvPicPr>
          <p:nvPr/>
        </p:nvPicPr>
        <p:blipFill rotWithShape="1">
          <a:blip r:embed="rId2"/>
          <a:srcRect t="22184" r="6755" b="2401"/>
          <a:stretch/>
        </p:blipFill>
        <p:spPr>
          <a:xfrm>
            <a:off x="3500365" y="3607733"/>
            <a:ext cx="8195766" cy="2847658"/>
          </a:xfrm>
          <a:prstGeom prst="rect">
            <a:avLst/>
          </a:prstGeom>
        </p:spPr>
      </p:pic>
      <p:pic>
        <p:nvPicPr>
          <p:cNvPr id="6" name="Picture 4" descr="Image result for matrix factoriz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4374" y="1009605"/>
            <a:ext cx="4435204" cy="17444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1061212" y="3607732"/>
            <a:ext cx="2569004" cy="2569004"/>
          </a:xfrm>
          <a:prstGeom prst="rect">
            <a:avLst/>
          </a:prstGeom>
        </p:spPr>
      </p:pic>
    </p:spTree>
    <p:extLst>
      <p:ext uri="{BB962C8B-B14F-4D97-AF65-F5344CB8AC3E}">
        <p14:creationId xmlns:p14="http://schemas.microsoft.com/office/powerpoint/2010/main" val="143200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2929" y="233762"/>
            <a:ext cx="10794460"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Collaborative filtering: </a:t>
            </a:r>
            <a:endParaRPr lang="en-IN" sz="3200" dirty="0">
              <a:solidFill>
                <a:srgbClr val="002060"/>
              </a:solidFill>
              <a:latin typeface="Algerian" panose="04020705040A02060702" pitchFamily="82" charset="0"/>
            </a:endParaRPr>
          </a:p>
        </p:txBody>
      </p:sp>
      <p:sp>
        <p:nvSpPr>
          <p:cNvPr id="4" name="TextBox 3"/>
          <p:cNvSpPr txBox="1"/>
          <p:nvPr/>
        </p:nvSpPr>
        <p:spPr>
          <a:xfrm>
            <a:off x="402929" y="1009605"/>
            <a:ext cx="10794460" cy="461665"/>
          </a:xfrm>
          <a:prstGeom prst="rect">
            <a:avLst/>
          </a:prstGeom>
          <a:noFill/>
        </p:spPr>
        <p:txBody>
          <a:bodyPr wrap="square" rtlCol="0">
            <a:spAutoFit/>
          </a:bodyPr>
          <a:lstStyle/>
          <a:p>
            <a:r>
              <a:rPr lang="en-IN" sz="2400" dirty="0" smtClean="0">
                <a:solidFill>
                  <a:srgbClr val="002060"/>
                </a:solidFill>
                <a:latin typeface="Algerian" panose="04020705040A02060702" pitchFamily="82" charset="0"/>
              </a:rPr>
              <a:t>Nearest neighbour methods:</a:t>
            </a:r>
            <a:endParaRPr lang="en-IN" sz="2400" dirty="0">
              <a:solidFill>
                <a:srgbClr val="002060"/>
              </a:solidFill>
              <a:latin typeface="Algerian" panose="04020705040A02060702" pitchFamily="82" charset="0"/>
            </a:endParaRPr>
          </a:p>
        </p:txBody>
      </p:sp>
      <p:sp>
        <p:nvSpPr>
          <p:cNvPr id="6" name="TextBox 5"/>
          <p:cNvSpPr txBox="1"/>
          <p:nvPr/>
        </p:nvSpPr>
        <p:spPr>
          <a:xfrm>
            <a:off x="402929" y="1662338"/>
            <a:ext cx="11468229" cy="1200329"/>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US" sz="2400" dirty="0">
                <a:latin typeface="Bahnschrift" panose="020B0502040204020203" pitchFamily="34" charset="0"/>
              </a:rPr>
              <a:t>Using predefined similarity measures (such as </a:t>
            </a:r>
            <a:r>
              <a:rPr lang="en-US" sz="2400" b="1" dirty="0">
                <a:latin typeface="Bahnschrift" panose="020B0502040204020203" pitchFamily="34" charset="0"/>
              </a:rPr>
              <a:t>Pearson</a:t>
            </a:r>
            <a:r>
              <a:rPr lang="en-US" sz="2400" dirty="0">
                <a:latin typeface="Bahnschrift" panose="020B0502040204020203" pitchFamily="34" charset="0"/>
              </a:rPr>
              <a:t> or </a:t>
            </a:r>
            <a:r>
              <a:rPr lang="en-US" sz="2400" b="1" dirty="0">
                <a:latin typeface="Bahnschrift" panose="020B0502040204020203" pitchFamily="34" charset="0"/>
              </a:rPr>
              <a:t>Hamming </a:t>
            </a:r>
            <a:r>
              <a:rPr lang="en-US" sz="2400" b="1" dirty="0" smtClean="0">
                <a:latin typeface="Bahnschrift" panose="020B0502040204020203" pitchFamily="34" charset="0"/>
              </a:rPr>
              <a:t>Distance)</a:t>
            </a:r>
          </a:p>
          <a:p>
            <a:pPr marL="342900" indent="-342900">
              <a:lnSpc>
                <a:spcPct val="150000"/>
              </a:lnSpc>
              <a:buFont typeface="Wingdings" panose="05000000000000000000" pitchFamily="2" charset="2"/>
              <a:buChar char="§"/>
            </a:pPr>
            <a:r>
              <a:rPr lang="en-US" sz="2400" b="1" dirty="0" smtClean="0">
                <a:latin typeface="Bahnschrift" panose="020B0502040204020203" pitchFamily="34" charset="0"/>
              </a:rPr>
              <a:t>Learning</a:t>
            </a:r>
            <a:r>
              <a:rPr lang="en-US" sz="2400" dirty="0" smtClean="0">
                <a:latin typeface="Bahnschrift" panose="020B0502040204020203" pitchFamily="34" charset="0"/>
              </a:rPr>
              <a:t> </a:t>
            </a:r>
            <a:r>
              <a:rPr lang="en-US" sz="2400" dirty="0">
                <a:latin typeface="Bahnschrift" panose="020B0502040204020203" pitchFamily="34" charset="0"/>
              </a:rPr>
              <a:t>similarity the relations weights via </a:t>
            </a:r>
            <a:r>
              <a:rPr lang="en-US" sz="2400" dirty="0" smtClean="0">
                <a:latin typeface="Bahnschrift" panose="020B0502040204020203" pitchFamily="34" charset="0"/>
              </a:rPr>
              <a:t>optimization.</a:t>
            </a:r>
            <a:endParaRPr lang="en-US" sz="2400" dirty="0">
              <a:latin typeface="Bahnschrift" panose="020B0502040204020203" pitchFamily="34" charset="0"/>
            </a:endParaRPr>
          </a:p>
        </p:txBody>
      </p:sp>
      <p:pic>
        <p:nvPicPr>
          <p:cNvPr id="202" name="Picture 201"/>
          <p:cNvPicPr preferRelativeResize="0">
            <a:picLocks/>
          </p:cNvPicPr>
          <p:nvPr/>
        </p:nvPicPr>
        <p:blipFill>
          <a:blip r:embed="rId2"/>
          <a:stretch>
            <a:fillRect/>
          </a:stretch>
        </p:blipFill>
        <p:spPr>
          <a:xfrm>
            <a:off x="6137043" y="3190213"/>
            <a:ext cx="5811553" cy="3292473"/>
          </a:xfrm>
          <a:prstGeom prst="rect">
            <a:avLst/>
          </a:prstGeom>
        </p:spPr>
      </p:pic>
      <p:pic>
        <p:nvPicPr>
          <p:cNvPr id="203" name="Picture 202"/>
          <p:cNvPicPr>
            <a:picLocks noChangeAspect="1"/>
          </p:cNvPicPr>
          <p:nvPr/>
        </p:nvPicPr>
        <p:blipFill>
          <a:blip r:embed="rId3"/>
          <a:stretch>
            <a:fillRect/>
          </a:stretch>
        </p:blipFill>
        <p:spPr>
          <a:xfrm>
            <a:off x="402929" y="3255299"/>
            <a:ext cx="5391150" cy="3162300"/>
          </a:xfrm>
          <a:prstGeom prst="rect">
            <a:avLst/>
          </a:prstGeom>
        </p:spPr>
      </p:pic>
    </p:spTree>
    <p:extLst>
      <p:ext uri="{BB962C8B-B14F-4D97-AF65-F5344CB8AC3E}">
        <p14:creationId xmlns:p14="http://schemas.microsoft.com/office/powerpoint/2010/main" val="26945020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8773236" y="1351981"/>
            <a:ext cx="503238" cy="4248150"/>
          </a:xfrm>
          <a:prstGeom prst="rect">
            <a:avLst/>
          </a:prstGeom>
          <a:solidFill>
            <a:srgbClr val="FFD05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lnSpc>
                <a:spcPct val="90000"/>
              </a:lnSpc>
              <a:spcBef>
                <a:spcPct val="50000"/>
              </a:spcBef>
              <a:spcAft>
                <a:spcPct val="0"/>
              </a:spcAft>
              <a:buClr>
                <a:srgbClr val="E20074"/>
              </a:buClr>
              <a:buSzPct val="75000"/>
              <a:buFont typeface="Wingdings" panose="05000000000000000000" pitchFamily="2" charset="2"/>
              <a:buNone/>
            </a:pPr>
            <a:endParaRPr lang="en-US" altLang="en-US">
              <a:solidFill>
                <a:srgbClr val="000000"/>
              </a:solidFill>
            </a:endParaRPr>
          </a:p>
        </p:txBody>
      </p:sp>
      <p:grpSp>
        <p:nvGrpSpPr>
          <p:cNvPr id="3" name="Group 6"/>
          <p:cNvGrpSpPr>
            <a:grpSpLocks/>
          </p:cNvGrpSpPr>
          <p:nvPr/>
        </p:nvGrpSpPr>
        <p:grpSpPr bwMode="auto">
          <a:xfrm>
            <a:off x="4740986" y="5550919"/>
            <a:ext cx="4895850" cy="587375"/>
            <a:chOff x="1973" y="3653"/>
            <a:chExt cx="3084" cy="370"/>
          </a:xfrm>
        </p:grpSpPr>
        <p:sp>
          <p:nvSpPr>
            <p:cNvPr id="4" name="Text Box 7"/>
            <p:cNvSpPr txBox="1">
              <a:spLocks noChangeArrowheads="1"/>
            </p:cNvSpPr>
            <p:nvPr/>
          </p:nvSpPr>
          <p:spPr bwMode="auto">
            <a:xfrm>
              <a:off x="1973" y="3657"/>
              <a:ext cx="95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1600">
                  <a:solidFill>
                    <a:srgbClr val="000000"/>
                  </a:solidFill>
                  <a:latin typeface="Comic Sans MS" panose="030F0702030302020204" pitchFamily="66" charset="0"/>
                </a:rPr>
                <a:t>Hamming distance</a:t>
              </a:r>
              <a:endParaRPr lang="it-IT" altLang="en-US" sz="1600">
                <a:solidFill>
                  <a:srgbClr val="000000"/>
                </a:solidFill>
                <a:latin typeface="Comic Sans MS" panose="030F0702030302020204" pitchFamily="66" charset="0"/>
              </a:endParaRPr>
            </a:p>
          </p:txBody>
        </p:sp>
        <p:sp>
          <p:nvSpPr>
            <p:cNvPr id="5" name="Text Box 8"/>
            <p:cNvSpPr txBox="1">
              <a:spLocks noChangeArrowheads="1"/>
            </p:cNvSpPr>
            <p:nvPr/>
          </p:nvSpPr>
          <p:spPr bwMode="auto">
            <a:xfrm>
              <a:off x="3289" y="3657"/>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1800">
                  <a:solidFill>
                    <a:srgbClr val="000000"/>
                  </a:solidFill>
                  <a:latin typeface="Comic Sans MS" panose="030F0702030302020204" pitchFamily="66" charset="0"/>
                </a:rPr>
                <a:t>5</a:t>
              </a:r>
              <a:endParaRPr lang="it-IT" altLang="en-US" sz="1800">
                <a:solidFill>
                  <a:srgbClr val="000000"/>
                </a:solidFill>
                <a:latin typeface="Comic Sans MS" panose="030F0702030302020204" pitchFamily="66" charset="0"/>
              </a:endParaRPr>
            </a:p>
          </p:txBody>
        </p:sp>
        <p:sp>
          <p:nvSpPr>
            <p:cNvPr id="6" name="Text Box 9"/>
            <p:cNvSpPr txBox="1">
              <a:spLocks noChangeArrowheads="1"/>
            </p:cNvSpPr>
            <p:nvPr/>
          </p:nvSpPr>
          <p:spPr bwMode="auto">
            <a:xfrm>
              <a:off x="3606" y="3657"/>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1800">
                  <a:solidFill>
                    <a:srgbClr val="000000"/>
                  </a:solidFill>
                  <a:latin typeface="Comic Sans MS" panose="030F0702030302020204" pitchFamily="66" charset="0"/>
                </a:rPr>
                <a:t>6</a:t>
              </a:r>
              <a:endParaRPr lang="it-IT" altLang="en-US" sz="1800">
                <a:solidFill>
                  <a:srgbClr val="000000"/>
                </a:solidFill>
                <a:latin typeface="Comic Sans MS" panose="030F0702030302020204" pitchFamily="66" charset="0"/>
              </a:endParaRPr>
            </a:p>
          </p:txBody>
        </p:sp>
        <p:sp>
          <p:nvSpPr>
            <p:cNvPr id="7" name="Text Box 10"/>
            <p:cNvSpPr txBox="1">
              <a:spLocks noChangeArrowheads="1"/>
            </p:cNvSpPr>
            <p:nvPr/>
          </p:nvSpPr>
          <p:spPr bwMode="auto">
            <a:xfrm>
              <a:off x="3924" y="3657"/>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1800">
                  <a:solidFill>
                    <a:srgbClr val="000000"/>
                  </a:solidFill>
                  <a:latin typeface="Comic Sans MS" panose="030F0702030302020204" pitchFamily="66" charset="0"/>
                </a:rPr>
                <a:t>6</a:t>
              </a:r>
              <a:endParaRPr lang="it-IT" altLang="en-US" sz="1800">
                <a:solidFill>
                  <a:srgbClr val="000000"/>
                </a:solidFill>
                <a:latin typeface="Comic Sans MS" panose="030F0702030302020204" pitchFamily="66" charset="0"/>
              </a:endParaRPr>
            </a:p>
          </p:txBody>
        </p:sp>
        <p:sp>
          <p:nvSpPr>
            <p:cNvPr id="8" name="Text Box 11"/>
            <p:cNvSpPr txBox="1">
              <a:spLocks noChangeArrowheads="1"/>
            </p:cNvSpPr>
            <p:nvPr/>
          </p:nvSpPr>
          <p:spPr bwMode="auto">
            <a:xfrm>
              <a:off x="4241" y="3657"/>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1800">
                  <a:solidFill>
                    <a:srgbClr val="000000"/>
                  </a:solidFill>
                  <a:latin typeface="Comic Sans MS" panose="030F0702030302020204" pitchFamily="66" charset="0"/>
                </a:rPr>
                <a:t>5</a:t>
              </a:r>
              <a:endParaRPr lang="it-IT" altLang="en-US" sz="1800">
                <a:solidFill>
                  <a:srgbClr val="000000"/>
                </a:solidFill>
                <a:latin typeface="Comic Sans MS" panose="030F0702030302020204" pitchFamily="66" charset="0"/>
              </a:endParaRPr>
            </a:p>
          </p:txBody>
        </p:sp>
        <p:sp>
          <p:nvSpPr>
            <p:cNvPr id="9" name="Text Box 12"/>
            <p:cNvSpPr txBox="1">
              <a:spLocks noChangeArrowheads="1"/>
            </p:cNvSpPr>
            <p:nvPr/>
          </p:nvSpPr>
          <p:spPr bwMode="auto">
            <a:xfrm>
              <a:off x="4604" y="3657"/>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1800">
                  <a:solidFill>
                    <a:srgbClr val="FFB229"/>
                  </a:solidFill>
                  <a:latin typeface="Comic Sans MS" panose="030F0702030302020204" pitchFamily="66" charset="0"/>
                </a:rPr>
                <a:t>4</a:t>
              </a:r>
              <a:endParaRPr lang="it-IT" altLang="en-US" sz="1800">
                <a:solidFill>
                  <a:srgbClr val="FFB229"/>
                </a:solidFill>
                <a:latin typeface="Comic Sans MS" panose="030F0702030302020204" pitchFamily="66" charset="0"/>
              </a:endParaRPr>
            </a:p>
          </p:txBody>
        </p:sp>
        <p:sp>
          <p:nvSpPr>
            <p:cNvPr id="10" name="Text Box 13"/>
            <p:cNvSpPr txBox="1">
              <a:spLocks noChangeArrowheads="1"/>
            </p:cNvSpPr>
            <p:nvPr/>
          </p:nvSpPr>
          <p:spPr bwMode="auto">
            <a:xfrm>
              <a:off x="4876" y="3653"/>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1800">
                  <a:solidFill>
                    <a:srgbClr val="000000"/>
                  </a:solidFill>
                  <a:latin typeface="Comic Sans MS" panose="030F0702030302020204" pitchFamily="66" charset="0"/>
                </a:rPr>
                <a:t>8</a:t>
              </a:r>
              <a:endParaRPr lang="it-IT" altLang="en-US" sz="1800">
                <a:solidFill>
                  <a:srgbClr val="000000"/>
                </a:solidFill>
                <a:latin typeface="Comic Sans MS" panose="030F0702030302020204" pitchFamily="66" charset="0"/>
              </a:endParaRPr>
            </a:p>
          </p:txBody>
        </p:sp>
      </p:grpSp>
      <p:grpSp>
        <p:nvGrpSpPr>
          <p:cNvPr id="11" name="Group 14"/>
          <p:cNvGrpSpPr>
            <a:grpSpLocks/>
          </p:cNvGrpSpPr>
          <p:nvPr/>
        </p:nvGrpSpPr>
        <p:grpSpPr bwMode="auto">
          <a:xfrm>
            <a:off x="961150" y="1587226"/>
            <a:ext cx="1728787" cy="1533525"/>
            <a:chOff x="295" y="1107"/>
            <a:chExt cx="1089" cy="966"/>
          </a:xfrm>
        </p:grpSpPr>
        <p:sp>
          <p:nvSpPr>
            <p:cNvPr id="12" name="Rectangle 15"/>
            <p:cNvSpPr>
              <a:spLocks noChangeArrowheads="1"/>
            </p:cNvSpPr>
            <p:nvPr/>
          </p:nvSpPr>
          <p:spPr bwMode="auto">
            <a:xfrm>
              <a:off x="295" y="1107"/>
              <a:ext cx="226" cy="237"/>
            </a:xfrm>
            <a:prstGeom prst="rect">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lnSpc>
                  <a:spcPct val="90000"/>
                </a:lnSpc>
                <a:spcBef>
                  <a:spcPct val="50000"/>
                </a:spcBef>
                <a:spcAft>
                  <a:spcPct val="0"/>
                </a:spcAft>
                <a:buClr>
                  <a:srgbClr val="E20074"/>
                </a:buClr>
                <a:buSzPct val="75000"/>
                <a:buFont typeface="Wingdings" panose="05000000000000000000" pitchFamily="2" charset="2"/>
                <a:buNone/>
              </a:pPr>
              <a:endParaRPr lang="en-US" altLang="en-US">
                <a:solidFill>
                  <a:srgbClr val="000000"/>
                </a:solidFill>
              </a:endParaRPr>
            </a:p>
          </p:txBody>
        </p:sp>
        <p:sp>
          <p:nvSpPr>
            <p:cNvPr id="13" name="Rectangle 16"/>
            <p:cNvSpPr>
              <a:spLocks noChangeArrowheads="1"/>
            </p:cNvSpPr>
            <p:nvPr/>
          </p:nvSpPr>
          <p:spPr bwMode="auto">
            <a:xfrm>
              <a:off x="340" y="1162"/>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a:solidFill>
                    <a:srgbClr val="FFFFFF"/>
                  </a:solidFill>
                  <a:latin typeface="Verdana" panose="020B0604030504040204" pitchFamily="34" charset="0"/>
                </a:rPr>
                <a:t>0</a:t>
              </a:r>
              <a:endParaRPr lang="it-IT" altLang="en-US" sz="1600">
                <a:solidFill>
                  <a:srgbClr val="FFFFFF"/>
                </a:solidFill>
                <a:latin typeface="Verdana" panose="020B0604030504040204" pitchFamily="34" charset="0"/>
              </a:endParaRPr>
            </a:p>
          </p:txBody>
        </p:sp>
        <p:sp>
          <p:nvSpPr>
            <p:cNvPr id="14" name="Text Box 17"/>
            <p:cNvSpPr txBox="1">
              <a:spLocks noChangeArrowheads="1"/>
            </p:cNvSpPr>
            <p:nvPr/>
          </p:nvSpPr>
          <p:spPr bwMode="auto">
            <a:xfrm>
              <a:off x="567" y="1117"/>
              <a:ext cx="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1800">
                  <a:solidFill>
                    <a:srgbClr val="000000"/>
                  </a:solidFill>
                  <a:latin typeface="Comic Sans MS" panose="030F0702030302020204" pitchFamily="66" charset="0"/>
                </a:rPr>
                <a:t>Dislike</a:t>
              </a:r>
              <a:endParaRPr lang="it-IT" altLang="en-US" sz="1800">
                <a:solidFill>
                  <a:srgbClr val="000000"/>
                </a:solidFill>
                <a:latin typeface="Comic Sans MS" panose="030F0702030302020204" pitchFamily="66" charset="0"/>
              </a:endParaRPr>
            </a:p>
          </p:txBody>
        </p:sp>
        <p:sp>
          <p:nvSpPr>
            <p:cNvPr id="15" name="Rectangle 18"/>
            <p:cNvSpPr>
              <a:spLocks noChangeArrowheads="1"/>
            </p:cNvSpPr>
            <p:nvPr/>
          </p:nvSpPr>
          <p:spPr bwMode="auto">
            <a:xfrm>
              <a:off x="295" y="1480"/>
              <a:ext cx="226" cy="237"/>
            </a:xfrm>
            <a:prstGeom prst="rect">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lnSpc>
                  <a:spcPct val="90000"/>
                </a:lnSpc>
                <a:spcBef>
                  <a:spcPct val="50000"/>
                </a:spcBef>
                <a:spcAft>
                  <a:spcPct val="0"/>
                </a:spcAft>
                <a:buClr>
                  <a:srgbClr val="E20074"/>
                </a:buClr>
                <a:buSzPct val="75000"/>
                <a:buFont typeface="Wingdings" panose="05000000000000000000" pitchFamily="2" charset="2"/>
                <a:buNone/>
              </a:pPr>
              <a:endParaRPr lang="en-US" altLang="en-US">
                <a:solidFill>
                  <a:srgbClr val="000000"/>
                </a:solidFill>
              </a:endParaRPr>
            </a:p>
          </p:txBody>
        </p:sp>
        <p:sp>
          <p:nvSpPr>
            <p:cNvPr id="16" name="Rectangle 19"/>
            <p:cNvSpPr>
              <a:spLocks noChangeArrowheads="1"/>
            </p:cNvSpPr>
            <p:nvPr/>
          </p:nvSpPr>
          <p:spPr bwMode="auto">
            <a:xfrm>
              <a:off x="340" y="1525"/>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a:solidFill>
                    <a:srgbClr val="000000"/>
                  </a:solidFill>
                  <a:latin typeface="Verdana" panose="020B0604030504040204" pitchFamily="34" charset="0"/>
                </a:rPr>
                <a:t>1</a:t>
              </a:r>
              <a:endParaRPr lang="it-IT" altLang="en-US" sz="1600">
                <a:solidFill>
                  <a:srgbClr val="000000"/>
                </a:solidFill>
                <a:latin typeface="Verdana" panose="020B0604030504040204" pitchFamily="34" charset="0"/>
              </a:endParaRPr>
            </a:p>
          </p:txBody>
        </p:sp>
        <p:sp>
          <p:nvSpPr>
            <p:cNvPr id="17" name="Text Box 20"/>
            <p:cNvSpPr txBox="1">
              <a:spLocks noChangeArrowheads="1"/>
            </p:cNvSpPr>
            <p:nvPr/>
          </p:nvSpPr>
          <p:spPr bwMode="auto">
            <a:xfrm>
              <a:off x="567" y="1480"/>
              <a:ext cx="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1800">
                  <a:solidFill>
                    <a:srgbClr val="000000"/>
                  </a:solidFill>
                  <a:latin typeface="Comic Sans MS" panose="030F0702030302020204" pitchFamily="66" charset="0"/>
                </a:rPr>
                <a:t>Like</a:t>
              </a:r>
              <a:endParaRPr lang="it-IT" altLang="en-US" sz="1800">
                <a:solidFill>
                  <a:srgbClr val="000000"/>
                </a:solidFill>
                <a:latin typeface="Comic Sans MS" panose="030F0702030302020204" pitchFamily="66" charset="0"/>
              </a:endParaRPr>
            </a:p>
          </p:txBody>
        </p:sp>
        <p:sp>
          <p:nvSpPr>
            <p:cNvPr id="18" name="Rectangle 21"/>
            <p:cNvSpPr>
              <a:spLocks noChangeArrowheads="1"/>
            </p:cNvSpPr>
            <p:nvPr/>
          </p:nvSpPr>
          <p:spPr bwMode="auto">
            <a:xfrm>
              <a:off x="295" y="1797"/>
              <a:ext cx="226" cy="237"/>
            </a:xfrm>
            <a:prstGeom prst="rect">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lnSpc>
                  <a:spcPct val="90000"/>
                </a:lnSpc>
                <a:spcBef>
                  <a:spcPct val="50000"/>
                </a:spcBef>
                <a:spcAft>
                  <a:spcPct val="0"/>
                </a:spcAft>
                <a:buClr>
                  <a:srgbClr val="E20074"/>
                </a:buClr>
                <a:buSzPct val="75000"/>
                <a:buFont typeface="Wingdings" panose="05000000000000000000" pitchFamily="2" charset="2"/>
                <a:buNone/>
              </a:pPr>
              <a:endParaRPr lang="en-US" altLang="en-US">
                <a:solidFill>
                  <a:srgbClr val="000000"/>
                </a:solidFill>
              </a:endParaRPr>
            </a:p>
          </p:txBody>
        </p:sp>
        <p:sp>
          <p:nvSpPr>
            <p:cNvPr id="19" name="Rectangle 22"/>
            <p:cNvSpPr>
              <a:spLocks noChangeArrowheads="1"/>
            </p:cNvSpPr>
            <p:nvPr/>
          </p:nvSpPr>
          <p:spPr bwMode="auto">
            <a:xfrm>
              <a:off x="340" y="1842"/>
              <a:ext cx="136" cy="136"/>
            </a:xfrm>
            <a:prstGeom prst="rect">
              <a:avLst/>
            </a:prstGeom>
            <a:solidFill>
              <a:srgbClr val="990000"/>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a:solidFill>
                    <a:srgbClr val="FFFFFF"/>
                  </a:solidFill>
                  <a:latin typeface="Verdana" panose="020B0604030504040204" pitchFamily="34" charset="0"/>
                </a:rPr>
                <a:t>?</a:t>
              </a:r>
              <a:endParaRPr lang="it-IT" altLang="en-US" sz="1600">
                <a:solidFill>
                  <a:srgbClr val="FFFFFF"/>
                </a:solidFill>
                <a:latin typeface="Verdana" panose="020B0604030504040204" pitchFamily="34" charset="0"/>
              </a:endParaRPr>
            </a:p>
          </p:txBody>
        </p:sp>
        <p:sp>
          <p:nvSpPr>
            <p:cNvPr id="20" name="Text Box 23"/>
            <p:cNvSpPr txBox="1">
              <a:spLocks noChangeArrowheads="1"/>
            </p:cNvSpPr>
            <p:nvPr/>
          </p:nvSpPr>
          <p:spPr bwMode="auto">
            <a:xfrm>
              <a:off x="567" y="1842"/>
              <a:ext cx="8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1800">
                  <a:solidFill>
                    <a:srgbClr val="000000"/>
                  </a:solidFill>
                  <a:latin typeface="Comic Sans MS" panose="030F0702030302020204" pitchFamily="66" charset="0"/>
                </a:rPr>
                <a:t>Unknown</a:t>
              </a:r>
              <a:endParaRPr lang="it-IT" altLang="en-US" sz="1800">
                <a:solidFill>
                  <a:srgbClr val="000000"/>
                </a:solidFill>
                <a:latin typeface="Comic Sans MS" panose="030F0702030302020204" pitchFamily="66" charset="0"/>
              </a:endParaRPr>
            </a:p>
          </p:txBody>
        </p:sp>
      </p:grpSp>
      <p:grpSp>
        <p:nvGrpSpPr>
          <p:cNvPr id="21" name="Group 24"/>
          <p:cNvGrpSpPr>
            <a:grpSpLocks/>
          </p:cNvGrpSpPr>
          <p:nvPr/>
        </p:nvGrpSpPr>
        <p:grpSpPr bwMode="auto">
          <a:xfrm>
            <a:off x="3590049" y="934469"/>
            <a:ext cx="2520950" cy="4614862"/>
            <a:chOff x="1247" y="709"/>
            <a:chExt cx="1588" cy="2907"/>
          </a:xfrm>
        </p:grpSpPr>
        <p:sp>
          <p:nvSpPr>
            <p:cNvPr id="22" name="Rectangle 25"/>
            <p:cNvSpPr>
              <a:spLocks noChangeArrowheads="1"/>
            </p:cNvSpPr>
            <p:nvPr/>
          </p:nvSpPr>
          <p:spPr bwMode="auto">
            <a:xfrm>
              <a:off x="1701" y="1026"/>
              <a:ext cx="226" cy="2590"/>
            </a:xfrm>
            <a:prstGeom prst="rect">
              <a:avLst/>
            </a:prstGeom>
            <a:solidFill>
              <a:schemeClr val="accent1"/>
            </a:solidFill>
            <a:ln w="9525">
              <a:solidFill>
                <a:schemeClr val="tx1"/>
              </a:solidFill>
              <a:miter lim="800000"/>
              <a:headEnd/>
              <a:tailEnd/>
            </a:ln>
          </p:spPr>
          <p:txBody>
            <a:bodyPr vert="eaVert"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Comic Sans MS" panose="030F0702030302020204" pitchFamily="66" charset="0"/>
              </a:endParaRPr>
            </a:p>
          </p:txBody>
        </p:sp>
        <p:sp>
          <p:nvSpPr>
            <p:cNvPr id="23" name="Rectangle 26"/>
            <p:cNvSpPr>
              <a:spLocks noChangeArrowheads="1"/>
            </p:cNvSpPr>
            <p:nvPr/>
          </p:nvSpPr>
          <p:spPr bwMode="auto">
            <a:xfrm>
              <a:off x="1746" y="1076"/>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a:solidFill>
                    <a:srgbClr val="000000"/>
                  </a:solidFill>
                  <a:latin typeface="Verdana" panose="020B0604030504040204" pitchFamily="34" charset="0"/>
                </a:rPr>
                <a:t>1</a:t>
              </a:r>
              <a:endParaRPr lang="it-IT" altLang="en-US" sz="1600">
                <a:solidFill>
                  <a:srgbClr val="000000"/>
                </a:solidFill>
                <a:latin typeface="Verdana" panose="020B0604030504040204" pitchFamily="34" charset="0"/>
              </a:endParaRPr>
            </a:p>
          </p:txBody>
        </p:sp>
        <p:sp>
          <p:nvSpPr>
            <p:cNvPr id="24" name="Rectangle 27"/>
            <p:cNvSpPr>
              <a:spLocks noChangeArrowheads="1"/>
            </p:cNvSpPr>
            <p:nvPr/>
          </p:nvSpPr>
          <p:spPr bwMode="auto">
            <a:xfrm>
              <a:off x="1746" y="1257"/>
              <a:ext cx="136" cy="136"/>
            </a:xfrm>
            <a:prstGeom prst="rect">
              <a:avLst/>
            </a:prstGeom>
            <a:solidFill>
              <a:srgbClr val="990000"/>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a:solidFill>
                    <a:srgbClr val="FFFFFF"/>
                  </a:solidFill>
                  <a:latin typeface="Verdana" panose="020B0604030504040204" pitchFamily="34" charset="0"/>
                </a:rPr>
                <a:t>?</a:t>
              </a:r>
              <a:endParaRPr lang="it-IT" altLang="en-US" sz="1600">
                <a:solidFill>
                  <a:srgbClr val="FFFFFF"/>
                </a:solidFill>
                <a:latin typeface="Verdana" panose="020B0604030504040204" pitchFamily="34" charset="0"/>
              </a:endParaRPr>
            </a:p>
          </p:txBody>
        </p:sp>
        <p:sp>
          <p:nvSpPr>
            <p:cNvPr id="25" name="Rectangle 28"/>
            <p:cNvSpPr>
              <a:spLocks noChangeArrowheads="1"/>
            </p:cNvSpPr>
            <p:nvPr/>
          </p:nvSpPr>
          <p:spPr bwMode="auto">
            <a:xfrm>
              <a:off x="1746" y="1439"/>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a:solidFill>
                    <a:srgbClr val="FFFFFF"/>
                  </a:solidFill>
                  <a:latin typeface="Verdana" panose="020B0604030504040204" pitchFamily="34" charset="0"/>
                </a:rPr>
                <a:t>0</a:t>
              </a:r>
              <a:endParaRPr lang="it-IT" altLang="en-US" sz="1600">
                <a:solidFill>
                  <a:srgbClr val="FFFFFF"/>
                </a:solidFill>
                <a:latin typeface="Verdana" panose="020B0604030504040204" pitchFamily="34" charset="0"/>
              </a:endParaRPr>
            </a:p>
          </p:txBody>
        </p:sp>
        <p:sp>
          <p:nvSpPr>
            <p:cNvPr id="26" name="Rectangle 29"/>
            <p:cNvSpPr>
              <a:spLocks noChangeArrowheads="1"/>
            </p:cNvSpPr>
            <p:nvPr/>
          </p:nvSpPr>
          <p:spPr bwMode="auto">
            <a:xfrm>
              <a:off x="1746" y="162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a:solidFill>
                    <a:srgbClr val="000000"/>
                  </a:solidFill>
                  <a:latin typeface="Verdana" panose="020B0604030504040204" pitchFamily="34" charset="0"/>
                </a:rPr>
                <a:t>1</a:t>
              </a:r>
              <a:endParaRPr lang="it-IT" altLang="en-US" sz="1600">
                <a:solidFill>
                  <a:srgbClr val="000000"/>
                </a:solidFill>
                <a:latin typeface="Verdana" panose="020B0604030504040204" pitchFamily="34" charset="0"/>
              </a:endParaRPr>
            </a:p>
          </p:txBody>
        </p:sp>
        <p:sp>
          <p:nvSpPr>
            <p:cNvPr id="27" name="Rectangle 30"/>
            <p:cNvSpPr>
              <a:spLocks noChangeArrowheads="1"/>
            </p:cNvSpPr>
            <p:nvPr/>
          </p:nvSpPr>
          <p:spPr bwMode="auto">
            <a:xfrm>
              <a:off x="1746" y="1802"/>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a:solidFill>
                    <a:srgbClr val="000000"/>
                  </a:solidFill>
                  <a:latin typeface="Verdana" panose="020B0604030504040204" pitchFamily="34" charset="0"/>
                </a:rPr>
                <a:t>1</a:t>
              </a:r>
              <a:endParaRPr lang="it-IT" altLang="en-US" sz="1600">
                <a:solidFill>
                  <a:srgbClr val="000000"/>
                </a:solidFill>
                <a:latin typeface="Verdana" panose="020B0604030504040204" pitchFamily="34" charset="0"/>
              </a:endParaRPr>
            </a:p>
          </p:txBody>
        </p:sp>
        <p:sp>
          <p:nvSpPr>
            <p:cNvPr id="28" name="Rectangle 31"/>
            <p:cNvSpPr>
              <a:spLocks noChangeArrowheads="1"/>
            </p:cNvSpPr>
            <p:nvPr/>
          </p:nvSpPr>
          <p:spPr bwMode="auto">
            <a:xfrm>
              <a:off x="1746" y="1983"/>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a:solidFill>
                    <a:srgbClr val="FFFFFF"/>
                  </a:solidFill>
                  <a:latin typeface="Verdana" panose="020B0604030504040204" pitchFamily="34" charset="0"/>
                </a:rPr>
                <a:t>0</a:t>
              </a:r>
              <a:endParaRPr lang="it-IT" altLang="en-US" sz="1600">
                <a:solidFill>
                  <a:srgbClr val="FFFFFF"/>
                </a:solidFill>
                <a:latin typeface="Verdana" panose="020B0604030504040204" pitchFamily="34" charset="0"/>
              </a:endParaRPr>
            </a:p>
          </p:txBody>
        </p:sp>
        <p:sp>
          <p:nvSpPr>
            <p:cNvPr id="29" name="Rectangle 32"/>
            <p:cNvSpPr>
              <a:spLocks noChangeArrowheads="1"/>
            </p:cNvSpPr>
            <p:nvPr/>
          </p:nvSpPr>
          <p:spPr bwMode="auto">
            <a:xfrm>
              <a:off x="1746" y="2164"/>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a:solidFill>
                    <a:srgbClr val="000000"/>
                  </a:solidFill>
                  <a:latin typeface="Verdana" panose="020B0604030504040204" pitchFamily="34" charset="0"/>
                </a:rPr>
                <a:t>1</a:t>
              </a:r>
              <a:endParaRPr lang="it-IT" altLang="en-US" sz="1600">
                <a:solidFill>
                  <a:srgbClr val="000000"/>
                </a:solidFill>
                <a:latin typeface="Verdana" panose="020B0604030504040204" pitchFamily="34" charset="0"/>
              </a:endParaRPr>
            </a:p>
          </p:txBody>
        </p:sp>
        <p:sp>
          <p:nvSpPr>
            <p:cNvPr id="30" name="Rectangle 33"/>
            <p:cNvSpPr>
              <a:spLocks noChangeArrowheads="1"/>
            </p:cNvSpPr>
            <p:nvPr/>
          </p:nvSpPr>
          <p:spPr bwMode="auto">
            <a:xfrm>
              <a:off x="1746" y="2346"/>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a:solidFill>
                    <a:srgbClr val="000000"/>
                  </a:solidFill>
                  <a:latin typeface="Verdana" panose="020B0604030504040204" pitchFamily="34" charset="0"/>
                </a:rPr>
                <a:t>1</a:t>
              </a:r>
              <a:endParaRPr lang="it-IT" altLang="en-US" sz="1600">
                <a:solidFill>
                  <a:srgbClr val="000000"/>
                </a:solidFill>
                <a:latin typeface="Verdana" panose="020B0604030504040204" pitchFamily="34" charset="0"/>
              </a:endParaRPr>
            </a:p>
          </p:txBody>
        </p:sp>
        <p:sp>
          <p:nvSpPr>
            <p:cNvPr id="31" name="Rectangle 34"/>
            <p:cNvSpPr>
              <a:spLocks noChangeArrowheads="1"/>
            </p:cNvSpPr>
            <p:nvPr/>
          </p:nvSpPr>
          <p:spPr bwMode="auto">
            <a:xfrm>
              <a:off x="1746" y="2527"/>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a:solidFill>
                    <a:srgbClr val="FFFFFF"/>
                  </a:solidFill>
                  <a:latin typeface="Verdana" panose="020B0604030504040204" pitchFamily="34" charset="0"/>
                </a:rPr>
                <a:t>0</a:t>
              </a:r>
              <a:endParaRPr lang="it-IT" altLang="en-US" sz="1600">
                <a:solidFill>
                  <a:srgbClr val="FFFFFF"/>
                </a:solidFill>
                <a:latin typeface="Verdana" panose="020B0604030504040204" pitchFamily="34" charset="0"/>
              </a:endParaRPr>
            </a:p>
          </p:txBody>
        </p:sp>
        <p:sp>
          <p:nvSpPr>
            <p:cNvPr id="32" name="Rectangle 35"/>
            <p:cNvSpPr>
              <a:spLocks noChangeArrowheads="1"/>
            </p:cNvSpPr>
            <p:nvPr/>
          </p:nvSpPr>
          <p:spPr bwMode="auto">
            <a:xfrm>
              <a:off x="1746" y="2709"/>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a:solidFill>
                    <a:srgbClr val="000000"/>
                  </a:solidFill>
                  <a:latin typeface="Verdana" panose="020B0604030504040204" pitchFamily="34" charset="0"/>
                </a:rPr>
                <a:t>1</a:t>
              </a:r>
              <a:endParaRPr lang="it-IT" altLang="en-US" sz="1600">
                <a:solidFill>
                  <a:srgbClr val="000000"/>
                </a:solidFill>
                <a:latin typeface="Verdana" panose="020B0604030504040204" pitchFamily="34" charset="0"/>
              </a:endParaRPr>
            </a:p>
          </p:txBody>
        </p:sp>
        <p:sp>
          <p:nvSpPr>
            <p:cNvPr id="33" name="Rectangle 36"/>
            <p:cNvSpPr>
              <a:spLocks noChangeArrowheads="1"/>
            </p:cNvSpPr>
            <p:nvPr/>
          </p:nvSpPr>
          <p:spPr bwMode="auto">
            <a:xfrm>
              <a:off x="1746" y="289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a:solidFill>
                    <a:srgbClr val="000000"/>
                  </a:solidFill>
                  <a:latin typeface="Verdana" panose="020B0604030504040204" pitchFamily="34" charset="0"/>
                </a:rPr>
                <a:t>1</a:t>
              </a:r>
              <a:endParaRPr lang="it-IT" altLang="en-US" sz="1600">
                <a:solidFill>
                  <a:srgbClr val="000000"/>
                </a:solidFill>
                <a:latin typeface="Verdana" panose="020B0604030504040204" pitchFamily="34" charset="0"/>
              </a:endParaRPr>
            </a:p>
          </p:txBody>
        </p:sp>
        <p:sp>
          <p:nvSpPr>
            <p:cNvPr id="34" name="Rectangle 37"/>
            <p:cNvSpPr>
              <a:spLocks noChangeArrowheads="1"/>
            </p:cNvSpPr>
            <p:nvPr/>
          </p:nvSpPr>
          <p:spPr bwMode="auto">
            <a:xfrm>
              <a:off x="1746" y="3072"/>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a:solidFill>
                    <a:srgbClr val="000000"/>
                  </a:solidFill>
                  <a:latin typeface="Verdana" panose="020B0604030504040204" pitchFamily="34" charset="0"/>
                </a:rPr>
                <a:t>1</a:t>
              </a:r>
              <a:endParaRPr lang="it-IT" altLang="en-US" sz="1600">
                <a:solidFill>
                  <a:srgbClr val="000000"/>
                </a:solidFill>
                <a:latin typeface="Verdana" panose="020B0604030504040204" pitchFamily="34" charset="0"/>
              </a:endParaRPr>
            </a:p>
          </p:txBody>
        </p:sp>
        <p:sp>
          <p:nvSpPr>
            <p:cNvPr id="35" name="Rectangle 38"/>
            <p:cNvSpPr>
              <a:spLocks noChangeArrowheads="1"/>
            </p:cNvSpPr>
            <p:nvPr/>
          </p:nvSpPr>
          <p:spPr bwMode="auto">
            <a:xfrm>
              <a:off x="1746" y="3253"/>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a:solidFill>
                    <a:srgbClr val="000000"/>
                  </a:solidFill>
                  <a:latin typeface="Verdana" panose="020B0604030504040204" pitchFamily="34" charset="0"/>
                </a:rPr>
                <a:t>1</a:t>
              </a:r>
              <a:endParaRPr lang="it-IT" altLang="en-US" sz="1600">
                <a:solidFill>
                  <a:srgbClr val="000000"/>
                </a:solidFill>
                <a:latin typeface="Verdana" panose="020B0604030504040204" pitchFamily="34" charset="0"/>
              </a:endParaRPr>
            </a:p>
          </p:txBody>
        </p:sp>
        <p:sp>
          <p:nvSpPr>
            <p:cNvPr id="36" name="Rectangle 39"/>
            <p:cNvSpPr>
              <a:spLocks noChangeArrowheads="1"/>
            </p:cNvSpPr>
            <p:nvPr/>
          </p:nvSpPr>
          <p:spPr bwMode="auto">
            <a:xfrm>
              <a:off x="1746" y="3434"/>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a:solidFill>
                    <a:srgbClr val="FFFFFF"/>
                  </a:solidFill>
                  <a:latin typeface="Verdana" panose="020B0604030504040204" pitchFamily="34" charset="0"/>
                </a:rPr>
                <a:t>0</a:t>
              </a:r>
              <a:endParaRPr lang="it-IT" altLang="en-US" sz="1600">
                <a:solidFill>
                  <a:srgbClr val="FFFFFF"/>
                </a:solidFill>
                <a:latin typeface="Verdana" panose="020B0604030504040204" pitchFamily="34" charset="0"/>
              </a:endParaRPr>
            </a:p>
          </p:txBody>
        </p:sp>
        <p:sp>
          <p:nvSpPr>
            <p:cNvPr id="37" name="Text Box 40"/>
            <p:cNvSpPr txBox="1">
              <a:spLocks noChangeArrowheads="1"/>
            </p:cNvSpPr>
            <p:nvPr/>
          </p:nvSpPr>
          <p:spPr bwMode="auto">
            <a:xfrm>
              <a:off x="1247" y="709"/>
              <a:ext cx="15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2400">
                  <a:solidFill>
                    <a:srgbClr val="000000"/>
                  </a:solidFill>
                  <a:latin typeface="Comic Sans MS" panose="030F0702030302020204" pitchFamily="66" charset="0"/>
                </a:rPr>
                <a:t>Current User</a:t>
              </a:r>
              <a:endParaRPr lang="it-IT" altLang="en-US" sz="2400">
                <a:solidFill>
                  <a:srgbClr val="000000"/>
                </a:solidFill>
                <a:latin typeface="Comic Sans MS" panose="030F0702030302020204" pitchFamily="66" charset="0"/>
              </a:endParaRPr>
            </a:p>
          </p:txBody>
        </p:sp>
      </p:grpSp>
      <p:grpSp>
        <p:nvGrpSpPr>
          <p:cNvPr id="38" name="Group 41"/>
          <p:cNvGrpSpPr>
            <a:grpSpLocks/>
          </p:cNvGrpSpPr>
          <p:nvPr/>
        </p:nvGrpSpPr>
        <p:grpSpPr bwMode="auto">
          <a:xfrm>
            <a:off x="6830136" y="1005906"/>
            <a:ext cx="3502025" cy="4538663"/>
            <a:chOff x="3288" y="754"/>
            <a:chExt cx="2206" cy="2859"/>
          </a:xfrm>
        </p:grpSpPr>
        <p:sp>
          <p:nvSpPr>
            <p:cNvPr id="39" name="Text Box 42"/>
            <p:cNvSpPr txBox="1">
              <a:spLocks noChangeArrowheads="1"/>
            </p:cNvSpPr>
            <p:nvPr/>
          </p:nvSpPr>
          <p:spPr bwMode="auto">
            <a:xfrm>
              <a:off x="3560" y="754"/>
              <a:ext cx="1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2400">
                  <a:solidFill>
                    <a:srgbClr val="000000"/>
                  </a:solidFill>
                  <a:latin typeface="Comic Sans MS" panose="030F0702030302020204" pitchFamily="66" charset="0"/>
                </a:rPr>
                <a:t>Users</a:t>
              </a:r>
              <a:endParaRPr lang="it-IT" altLang="en-US" sz="2400">
                <a:solidFill>
                  <a:srgbClr val="000000"/>
                </a:solidFill>
                <a:latin typeface="Comic Sans MS" panose="030F0702030302020204" pitchFamily="66" charset="0"/>
              </a:endParaRPr>
            </a:p>
          </p:txBody>
        </p:sp>
        <p:sp>
          <p:nvSpPr>
            <p:cNvPr id="40" name="Rectangle 43"/>
            <p:cNvSpPr>
              <a:spLocks noChangeArrowheads="1"/>
            </p:cNvSpPr>
            <p:nvPr/>
          </p:nvSpPr>
          <p:spPr bwMode="auto">
            <a:xfrm>
              <a:off x="3288" y="1026"/>
              <a:ext cx="226" cy="2586"/>
            </a:xfrm>
            <a:prstGeom prst="rect">
              <a:avLst/>
            </a:prstGeom>
            <a:solidFill>
              <a:schemeClr val="accent1"/>
            </a:solidFill>
            <a:ln w="9525">
              <a:solidFill>
                <a:schemeClr val="tx1"/>
              </a:solidFill>
              <a:miter lim="800000"/>
              <a:headEnd/>
              <a:tailEnd/>
            </a:ln>
          </p:spPr>
          <p:txBody>
            <a:bodyPr vert="eaVert"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Comic Sans MS" panose="030F0702030302020204" pitchFamily="66" charset="0"/>
              </a:endParaRPr>
            </a:p>
          </p:txBody>
        </p:sp>
        <p:sp>
          <p:nvSpPr>
            <p:cNvPr id="41" name="Rectangle 44"/>
            <p:cNvSpPr>
              <a:spLocks noChangeArrowheads="1"/>
            </p:cNvSpPr>
            <p:nvPr/>
          </p:nvSpPr>
          <p:spPr bwMode="auto">
            <a:xfrm>
              <a:off x="3333" y="1072"/>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42" name="Rectangle 45"/>
            <p:cNvSpPr>
              <a:spLocks noChangeArrowheads="1"/>
            </p:cNvSpPr>
            <p:nvPr/>
          </p:nvSpPr>
          <p:spPr bwMode="auto">
            <a:xfrm>
              <a:off x="3333" y="1253"/>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43" name="Rectangle 46"/>
            <p:cNvSpPr>
              <a:spLocks noChangeArrowheads="1"/>
            </p:cNvSpPr>
            <p:nvPr/>
          </p:nvSpPr>
          <p:spPr bwMode="auto">
            <a:xfrm>
              <a:off x="3333" y="1435"/>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44" name="Rectangle 47"/>
            <p:cNvSpPr>
              <a:spLocks noChangeArrowheads="1"/>
            </p:cNvSpPr>
            <p:nvPr/>
          </p:nvSpPr>
          <p:spPr bwMode="auto">
            <a:xfrm>
              <a:off x="3333" y="1616"/>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45" name="Rectangle 48"/>
            <p:cNvSpPr>
              <a:spLocks noChangeArrowheads="1"/>
            </p:cNvSpPr>
            <p:nvPr/>
          </p:nvSpPr>
          <p:spPr bwMode="auto">
            <a:xfrm>
              <a:off x="3333" y="1798"/>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46" name="Rectangle 49"/>
            <p:cNvSpPr>
              <a:spLocks noChangeArrowheads="1"/>
            </p:cNvSpPr>
            <p:nvPr/>
          </p:nvSpPr>
          <p:spPr bwMode="auto">
            <a:xfrm>
              <a:off x="3333" y="1979"/>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47" name="Rectangle 50"/>
            <p:cNvSpPr>
              <a:spLocks noChangeArrowheads="1"/>
            </p:cNvSpPr>
            <p:nvPr/>
          </p:nvSpPr>
          <p:spPr bwMode="auto">
            <a:xfrm>
              <a:off x="3333" y="216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48" name="Rectangle 51"/>
            <p:cNvSpPr>
              <a:spLocks noChangeArrowheads="1"/>
            </p:cNvSpPr>
            <p:nvPr/>
          </p:nvSpPr>
          <p:spPr bwMode="auto">
            <a:xfrm>
              <a:off x="3333" y="2342"/>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49" name="Rectangle 52"/>
            <p:cNvSpPr>
              <a:spLocks noChangeArrowheads="1"/>
            </p:cNvSpPr>
            <p:nvPr/>
          </p:nvSpPr>
          <p:spPr bwMode="auto">
            <a:xfrm>
              <a:off x="3333" y="2523"/>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50" name="Rectangle 53"/>
            <p:cNvSpPr>
              <a:spLocks noChangeArrowheads="1"/>
            </p:cNvSpPr>
            <p:nvPr/>
          </p:nvSpPr>
          <p:spPr bwMode="auto">
            <a:xfrm>
              <a:off x="3333" y="2705"/>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51" name="Rectangle 54"/>
            <p:cNvSpPr>
              <a:spLocks noChangeArrowheads="1"/>
            </p:cNvSpPr>
            <p:nvPr/>
          </p:nvSpPr>
          <p:spPr bwMode="auto">
            <a:xfrm>
              <a:off x="3333" y="2886"/>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52" name="Rectangle 55"/>
            <p:cNvSpPr>
              <a:spLocks noChangeArrowheads="1"/>
            </p:cNvSpPr>
            <p:nvPr/>
          </p:nvSpPr>
          <p:spPr bwMode="auto">
            <a:xfrm>
              <a:off x="3333" y="3068"/>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53" name="Rectangle 56"/>
            <p:cNvSpPr>
              <a:spLocks noChangeArrowheads="1"/>
            </p:cNvSpPr>
            <p:nvPr/>
          </p:nvSpPr>
          <p:spPr bwMode="auto">
            <a:xfrm>
              <a:off x="3333" y="3249"/>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54" name="Rectangle 57"/>
            <p:cNvSpPr>
              <a:spLocks noChangeArrowheads="1"/>
            </p:cNvSpPr>
            <p:nvPr/>
          </p:nvSpPr>
          <p:spPr bwMode="auto">
            <a:xfrm>
              <a:off x="3333" y="343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55" name="Rectangle 58"/>
            <p:cNvSpPr>
              <a:spLocks noChangeArrowheads="1"/>
            </p:cNvSpPr>
            <p:nvPr/>
          </p:nvSpPr>
          <p:spPr bwMode="auto">
            <a:xfrm>
              <a:off x="3606" y="1026"/>
              <a:ext cx="226" cy="2587"/>
            </a:xfrm>
            <a:prstGeom prst="rect">
              <a:avLst/>
            </a:prstGeom>
            <a:solidFill>
              <a:schemeClr val="accent1"/>
            </a:solidFill>
            <a:ln w="9525">
              <a:solidFill>
                <a:schemeClr val="tx1"/>
              </a:solidFill>
              <a:miter lim="800000"/>
              <a:headEnd/>
              <a:tailEnd/>
            </a:ln>
          </p:spPr>
          <p:txBody>
            <a:bodyPr vert="eaVert"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Comic Sans MS" panose="030F0702030302020204" pitchFamily="66" charset="0"/>
              </a:endParaRPr>
            </a:p>
          </p:txBody>
        </p:sp>
        <p:sp>
          <p:nvSpPr>
            <p:cNvPr id="56" name="Rectangle 59"/>
            <p:cNvSpPr>
              <a:spLocks noChangeArrowheads="1"/>
            </p:cNvSpPr>
            <p:nvPr/>
          </p:nvSpPr>
          <p:spPr bwMode="auto">
            <a:xfrm>
              <a:off x="3651" y="1073"/>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57" name="Rectangle 60"/>
            <p:cNvSpPr>
              <a:spLocks noChangeArrowheads="1"/>
            </p:cNvSpPr>
            <p:nvPr/>
          </p:nvSpPr>
          <p:spPr bwMode="auto">
            <a:xfrm>
              <a:off x="3651" y="1254"/>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58" name="Rectangle 61"/>
            <p:cNvSpPr>
              <a:spLocks noChangeArrowheads="1"/>
            </p:cNvSpPr>
            <p:nvPr/>
          </p:nvSpPr>
          <p:spPr bwMode="auto">
            <a:xfrm>
              <a:off x="3651" y="1436"/>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59" name="Rectangle 62"/>
            <p:cNvSpPr>
              <a:spLocks noChangeArrowheads="1"/>
            </p:cNvSpPr>
            <p:nvPr/>
          </p:nvSpPr>
          <p:spPr bwMode="auto">
            <a:xfrm>
              <a:off x="3651" y="1617"/>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60" name="Rectangle 63"/>
            <p:cNvSpPr>
              <a:spLocks noChangeArrowheads="1"/>
            </p:cNvSpPr>
            <p:nvPr/>
          </p:nvSpPr>
          <p:spPr bwMode="auto">
            <a:xfrm>
              <a:off x="3651" y="1799"/>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61" name="Rectangle 64"/>
            <p:cNvSpPr>
              <a:spLocks noChangeArrowheads="1"/>
            </p:cNvSpPr>
            <p:nvPr/>
          </p:nvSpPr>
          <p:spPr bwMode="auto">
            <a:xfrm>
              <a:off x="3651" y="198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62" name="Rectangle 65"/>
            <p:cNvSpPr>
              <a:spLocks noChangeArrowheads="1"/>
            </p:cNvSpPr>
            <p:nvPr/>
          </p:nvSpPr>
          <p:spPr bwMode="auto">
            <a:xfrm>
              <a:off x="3651" y="2161"/>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63" name="Rectangle 66"/>
            <p:cNvSpPr>
              <a:spLocks noChangeArrowheads="1"/>
            </p:cNvSpPr>
            <p:nvPr/>
          </p:nvSpPr>
          <p:spPr bwMode="auto">
            <a:xfrm>
              <a:off x="3651" y="2343"/>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64" name="Rectangle 67"/>
            <p:cNvSpPr>
              <a:spLocks noChangeArrowheads="1"/>
            </p:cNvSpPr>
            <p:nvPr/>
          </p:nvSpPr>
          <p:spPr bwMode="auto">
            <a:xfrm>
              <a:off x="3651" y="2524"/>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65" name="Rectangle 68"/>
            <p:cNvSpPr>
              <a:spLocks noChangeArrowheads="1"/>
            </p:cNvSpPr>
            <p:nvPr/>
          </p:nvSpPr>
          <p:spPr bwMode="auto">
            <a:xfrm>
              <a:off x="3651" y="2706"/>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66" name="Rectangle 69"/>
            <p:cNvSpPr>
              <a:spLocks noChangeArrowheads="1"/>
            </p:cNvSpPr>
            <p:nvPr/>
          </p:nvSpPr>
          <p:spPr bwMode="auto">
            <a:xfrm>
              <a:off x="3651" y="2887"/>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67" name="Rectangle 70"/>
            <p:cNvSpPr>
              <a:spLocks noChangeArrowheads="1"/>
            </p:cNvSpPr>
            <p:nvPr/>
          </p:nvSpPr>
          <p:spPr bwMode="auto">
            <a:xfrm>
              <a:off x="3651" y="3069"/>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68" name="Rectangle 71"/>
            <p:cNvSpPr>
              <a:spLocks noChangeArrowheads="1"/>
            </p:cNvSpPr>
            <p:nvPr/>
          </p:nvSpPr>
          <p:spPr bwMode="auto">
            <a:xfrm>
              <a:off x="3651" y="3250"/>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69" name="Rectangle 72"/>
            <p:cNvSpPr>
              <a:spLocks noChangeArrowheads="1"/>
            </p:cNvSpPr>
            <p:nvPr/>
          </p:nvSpPr>
          <p:spPr bwMode="auto">
            <a:xfrm>
              <a:off x="3651" y="3431"/>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70" name="Rectangle 73"/>
            <p:cNvSpPr>
              <a:spLocks noChangeArrowheads="1"/>
            </p:cNvSpPr>
            <p:nvPr/>
          </p:nvSpPr>
          <p:spPr bwMode="auto">
            <a:xfrm>
              <a:off x="3923" y="1026"/>
              <a:ext cx="227" cy="2587"/>
            </a:xfrm>
            <a:prstGeom prst="rect">
              <a:avLst/>
            </a:prstGeom>
            <a:solidFill>
              <a:schemeClr val="accent1"/>
            </a:solidFill>
            <a:ln w="9525">
              <a:solidFill>
                <a:schemeClr val="tx1"/>
              </a:solidFill>
              <a:miter lim="800000"/>
              <a:headEnd/>
              <a:tailEnd/>
            </a:ln>
          </p:spPr>
          <p:txBody>
            <a:bodyPr vert="eaVert"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Comic Sans MS" panose="030F0702030302020204" pitchFamily="66" charset="0"/>
              </a:endParaRPr>
            </a:p>
          </p:txBody>
        </p:sp>
        <p:sp>
          <p:nvSpPr>
            <p:cNvPr id="71" name="Rectangle 74"/>
            <p:cNvSpPr>
              <a:spLocks noChangeArrowheads="1"/>
            </p:cNvSpPr>
            <p:nvPr/>
          </p:nvSpPr>
          <p:spPr bwMode="auto">
            <a:xfrm>
              <a:off x="3969" y="1073"/>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72" name="Rectangle 75"/>
            <p:cNvSpPr>
              <a:spLocks noChangeArrowheads="1"/>
            </p:cNvSpPr>
            <p:nvPr/>
          </p:nvSpPr>
          <p:spPr bwMode="auto">
            <a:xfrm>
              <a:off x="3969" y="1254"/>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73" name="Rectangle 76"/>
            <p:cNvSpPr>
              <a:spLocks noChangeArrowheads="1"/>
            </p:cNvSpPr>
            <p:nvPr/>
          </p:nvSpPr>
          <p:spPr bwMode="auto">
            <a:xfrm>
              <a:off x="3969" y="1436"/>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74" name="Rectangle 77"/>
            <p:cNvSpPr>
              <a:spLocks noChangeArrowheads="1"/>
            </p:cNvSpPr>
            <p:nvPr/>
          </p:nvSpPr>
          <p:spPr bwMode="auto">
            <a:xfrm>
              <a:off x="3969" y="1617"/>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75" name="Rectangle 78"/>
            <p:cNvSpPr>
              <a:spLocks noChangeArrowheads="1"/>
            </p:cNvSpPr>
            <p:nvPr/>
          </p:nvSpPr>
          <p:spPr bwMode="auto">
            <a:xfrm>
              <a:off x="3969" y="1799"/>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76" name="Rectangle 79"/>
            <p:cNvSpPr>
              <a:spLocks noChangeArrowheads="1"/>
            </p:cNvSpPr>
            <p:nvPr/>
          </p:nvSpPr>
          <p:spPr bwMode="auto">
            <a:xfrm>
              <a:off x="3969" y="198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77" name="Rectangle 80"/>
            <p:cNvSpPr>
              <a:spLocks noChangeArrowheads="1"/>
            </p:cNvSpPr>
            <p:nvPr/>
          </p:nvSpPr>
          <p:spPr bwMode="auto">
            <a:xfrm>
              <a:off x="3969" y="2161"/>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78" name="Rectangle 81"/>
            <p:cNvSpPr>
              <a:spLocks noChangeArrowheads="1"/>
            </p:cNvSpPr>
            <p:nvPr/>
          </p:nvSpPr>
          <p:spPr bwMode="auto">
            <a:xfrm>
              <a:off x="3969" y="2343"/>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79" name="Rectangle 82"/>
            <p:cNvSpPr>
              <a:spLocks noChangeArrowheads="1"/>
            </p:cNvSpPr>
            <p:nvPr/>
          </p:nvSpPr>
          <p:spPr bwMode="auto">
            <a:xfrm>
              <a:off x="3969" y="2524"/>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80" name="Rectangle 83"/>
            <p:cNvSpPr>
              <a:spLocks noChangeArrowheads="1"/>
            </p:cNvSpPr>
            <p:nvPr/>
          </p:nvSpPr>
          <p:spPr bwMode="auto">
            <a:xfrm>
              <a:off x="3969" y="2706"/>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81" name="Rectangle 84"/>
            <p:cNvSpPr>
              <a:spLocks noChangeArrowheads="1"/>
            </p:cNvSpPr>
            <p:nvPr/>
          </p:nvSpPr>
          <p:spPr bwMode="auto">
            <a:xfrm>
              <a:off x="3969" y="2887"/>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82" name="Rectangle 85"/>
            <p:cNvSpPr>
              <a:spLocks noChangeArrowheads="1"/>
            </p:cNvSpPr>
            <p:nvPr/>
          </p:nvSpPr>
          <p:spPr bwMode="auto">
            <a:xfrm>
              <a:off x="3969" y="3069"/>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83" name="Rectangle 86"/>
            <p:cNvSpPr>
              <a:spLocks noChangeArrowheads="1"/>
            </p:cNvSpPr>
            <p:nvPr/>
          </p:nvSpPr>
          <p:spPr bwMode="auto">
            <a:xfrm>
              <a:off x="3969" y="325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84" name="Rectangle 87"/>
            <p:cNvSpPr>
              <a:spLocks noChangeArrowheads="1"/>
            </p:cNvSpPr>
            <p:nvPr/>
          </p:nvSpPr>
          <p:spPr bwMode="auto">
            <a:xfrm>
              <a:off x="3969" y="3431"/>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85" name="Rectangle 88"/>
            <p:cNvSpPr>
              <a:spLocks noChangeArrowheads="1"/>
            </p:cNvSpPr>
            <p:nvPr/>
          </p:nvSpPr>
          <p:spPr bwMode="auto">
            <a:xfrm>
              <a:off x="4241" y="1026"/>
              <a:ext cx="226" cy="2587"/>
            </a:xfrm>
            <a:prstGeom prst="rect">
              <a:avLst/>
            </a:prstGeom>
            <a:solidFill>
              <a:schemeClr val="accent1"/>
            </a:solidFill>
            <a:ln w="9525">
              <a:solidFill>
                <a:schemeClr val="tx1"/>
              </a:solidFill>
              <a:miter lim="800000"/>
              <a:headEnd/>
              <a:tailEnd/>
            </a:ln>
          </p:spPr>
          <p:txBody>
            <a:bodyPr vert="eaVert"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Comic Sans MS" panose="030F0702030302020204" pitchFamily="66" charset="0"/>
              </a:endParaRPr>
            </a:p>
          </p:txBody>
        </p:sp>
        <p:sp>
          <p:nvSpPr>
            <p:cNvPr id="86" name="Rectangle 89"/>
            <p:cNvSpPr>
              <a:spLocks noChangeArrowheads="1"/>
            </p:cNvSpPr>
            <p:nvPr/>
          </p:nvSpPr>
          <p:spPr bwMode="auto">
            <a:xfrm>
              <a:off x="4286" y="1073"/>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87" name="Rectangle 90"/>
            <p:cNvSpPr>
              <a:spLocks noChangeArrowheads="1"/>
            </p:cNvSpPr>
            <p:nvPr/>
          </p:nvSpPr>
          <p:spPr bwMode="auto">
            <a:xfrm>
              <a:off x="4286" y="1254"/>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88" name="Rectangle 91"/>
            <p:cNvSpPr>
              <a:spLocks noChangeArrowheads="1"/>
            </p:cNvSpPr>
            <p:nvPr/>
          </p:nvSpPr>
          <p:spPr bwMode="auto">
            <a:xfrm>
              <a:off x="4286" y="1436"/>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89" name="Rectangle 92"/>
            <p:cNvSpPr>
              <a:spLocks noChangeArrowheads="1"/>
            </p:cNvSpPr>
            <p:nvPr/>
          </p:nvSpPr>
          <p:spPr bwMode="auto">
            <a:xfrm>
              <a:off x="4286" y="1617"/>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90" name="Rectangle 93"/>
            <p:cNvSpPr>
              <a:spLocks noChangeArrowheads="1"/>
            </p:cNvSpPr>
            <p:nvPr/>
          </p:nvSpPr>
          <p:spPr bwMode="auto">
            <a:xfrm>
              <a:off x="4286" y="1799"/>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91" name="Rectangle 94"/>
            <p:cNvSpPr>
              <a:spLocks noChangeArrowheads="1"/>
            </p:cNvSpPr>
            <p:nvPr/>
          </p:nvSpPr>
          <p:spPr bwMode="auto">
            <a:xfrm>
              <a:off x="4286" y="198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92" name="Rectangle 95"/>
            <p:cNvSpPr>
              <a:spLocks noChangeArrowheads="1"/>
            </p:cNvSpPr>
            <p:nvPr/>
          </p:nvSpPr>
          <p:spPr bwMode="auto">
            <a:xfrm>
              <a:off x="4286" y="2161"/>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93" name="Rectangle 96"/>
            <p:cNvSpPr>
              <a:spLocks noChangeArrowheads="1"/>
            </p:cNvSpPr>
            <p:nvPr/>
          </p:nvSpPr>
          <p:spPr bwMode="auto">
            <a:xfrm>
              <a:off x="4286" y="2343"/>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94" name="Rectangle 97"/>
            <p:cNvSpPr>
              <a:spLocks noChangeArrowheads="1"/>
            </p:cNvSpPr>
            <p:nvPr/>
          </p:nvSpPr>
          <p:spPr bwMode="auto">
            <a:xfrm>
              <a:off x="4286" y="2524"/>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95" name="Rectangle 98"/>
            <p:cNvSpPr>
              <a:spLocks noChangeArrowheads="1"/>
            </p:cNvSpPr>
            <p:nvPr/>
          </p:nvSpPr>
          <p:spPr bwMode="auto">
            <a:xfrm>
              <a:off x="4286" y="2706"/>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96" name="Rectangle 99"/>
            <p:cNvSpPr>
              <a:spLocks noChangeArrowheads="1"/>
            </p:cNvSpPr>
            <p:nvPr/>
          </p:nvSpPr>
          <p:spPr bwMode="auto">
            <a:xfrm>
              <a:off x="4286" y="2887"/>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97" name="Rectangle 100"/>
            <p:cNvSpPr>
              <a:spLocks noChangeArrowheads="1"/>
            </p:cNvSpPr>
            <p:nvPr/>
          </p:nvSpPr>
          <p:spPr bwMode="auto">
            <a:xfrm>
              <a:off x="4286" y="3069"/>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98" name="Rectangle 101"/>
            <p:cNvSpPr>
              <a:spLocks noChangeArrowheads="1"/>
            </p:cNvSpPr>
            <p:nvPr/>
          </p:nvSpPr>
          <p:spPr bwMode="auto">
            <a:xfrm>
              <a:off x="4286" y="325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99" name="Rectangle 102"/>
            <p:cNvSpPr>
              <a:spLocks noChangeArrowheads="1"/>
            </p:cNvSpPr>
            <p:nvPr/>
          </p:nvSpPr>
          <p:spPr bwMode="auto">
            <a:xfrm>
              <a:off x="4286" y="3431"/>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00" name="Rectangle 103"/>
            <p:cNvSpPr>
              <a:spLocks noChangeArrowheads="1"/>
            </p:cNvSpPr>
            <p:nvPr/>
          </p:nvSpPr>
          <p:spPr bwMode="auto">
            <a:xfrm>
              <a:off x="4558" y="1026"/>
              <a:ext cx="227" cy="2587"/>
            </a:xfrm>
            <a:prstGeom prst="rect">
              <a:avLst/>
            </a:prstGeom>
            <a:solidFill>
              <a:schemeClr val="accent1"/>
            </a:solidFill>
            <a:ln w="9525">
              <a:solidFill>
                <a:schemeClr val="tx1"/>
              </a:solidFill>
              <a:miter lim="800000"/>
              <a:headEnd/>
              <a:tailEnd/>
            </a:ln>
          </p:spPr>
          <p:txBody>
            <a:bodyPr vert="eaVert"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Comic Sans MS" panose="030F0702030302020204" pitchFamily="66" charset="0"/>
              </a:endParaRPr>
            </a:p>
          </p:txBody>
        </p:sp>
        <p:sp>
          <p:nvSpPr>
            <p:cNvPr id="101" name="Rectangle 104"/>
            <p:cNvSpPr>
              <a:spLocks noChangeArrowheads="1"/>
            </p:cNvSpPr>
            <p:nvPr/>
          </p:nvSpPr>
          <p:spPr bwMode="auto">
            <a:xfrm>
              <a:off x="4604" y="1073"/>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02" name="Rectangle 105"/>
            <p:cNvSpPr>
              <a:spLocks noChangeArrowheads="1"/>
            </p:cNvSpPr>
            <p:nvPr/>
          </p:nvSpPr>
          <p:spPr bwMode="auto">
            <a:xfrm>
              <a:off x="4604" y="1254"/>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03" name="Rectangle 106"/>
            <p:cNvSpPr>
              <a:spLocks noChangeArrowheads="1"/>
            </p:cNvSpPr>
            <p:nvPr/>
          </p:nvSpPr>
          <p:spPr bwMode="auto">
            <a:xfrm>
              <a:off x="4604" y="1436"/>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04" name="Rectangle 107"/>
            <p:cNvSpPr>
              <a:spLocks noChangeArrowheads="1"/>
            </p:cNvSpPr>
            <p:nvPr/>
          </p:nvSpPr>
          <p:spPr bwMode="auto">
            <a:xfrm>
              <a:off x="4604" y="1617"/>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05" name="Rectangle 108"/>
            <p:cNvSpPr>
              <a:spLocks noChangeArrowheads="1"/>
            </p:cNvSpPr>
            <p:nvPr/>
          </p:nvSpPr>
          <p:spPr bwMode="auto">
            <a:xfrm>
              <a:off x="4604" y="1799"/>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06" name="Rectangle 109"/>
            <p:cNvSpPr>
              <a:spLocks noChangeArrowheads="1"/>
            </p:cNvSpPr>
            <p:nvPr/>
          </p:nvSpPr>
          <p:spPr bwMode="auto">
            <a:xfrm>
              <a:off x="4604" y="198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07" name="Rectangle 110"/>
            <p:cNvSpPr>
              <a:spLocks noChangeArrowheads="1"/>
            </p:cNvSpPr>
            <p:nvPr/>
          </p:nvSpPr>
          <p:spPr bwMode="auto">
            <a:xfrm>
              <a:off x="4604" y="2161"/>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08" name="Rectangle 111"/>
            <p:cNvSpPr>
              <a:spLocks noChangeArrowheads="1"/>
            </p:cNvSpPr>
            <p:nvPr/>
          </p:nvSpPr>
          <p:spPr bwMode="auto">
            <a:xfrm>
              <a:off x="4604" y="2343"/>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09" name="Rectangle 112"/>
            <p:cNvSpPr>
              <a:spLocks noChangeArrowheads="1"/>
            </p:cNvSpPr>
            <p:nvPr/>
          </p:nvSpPr>
          <p:spPr bwMode="auto">
            <a:xfrm>
              <a:off x="4604" y="2524"/>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10" name="Rectangle 113"/>
            <p:cNvSpPr>
              <a:spLocks noChangeArrowheads="1"/>
            </p:cNvSpPr>
            <p:nvPr/>
          </p:nvSpPr>
          <p:spPr bwMode="auto">
            <a:xfrm>
              <a:off x="4604" y="2706"/>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11" name="Rectangle 114"/>
            <p:cNvSpPr>
              <a:spLocks noChangeArrowheads="1"/>
            </p:cNvSpPr>
            <p:nvPr/>
          </p:nvSpPr>
          <p:spPr bwMode="auto">
            <a:xfrm>
              <a:off x="4604" y="2887"/>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12" name="Rectangle 115"/>
            <p:cNvSpPr>
              <a:spLocks noChangeArrowheads="1"/>
            </p:cNvSpPr>
            <p:nvPr/>
          </p:nvSpPr>
          <p:spPr bwMode="auto">
            <a:xfrm>
              <a:off x="4604" y="3069"/>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13" name="Rectangle 116"/>
            <p:cNvSpPr>
              <a:spLocks noChangeArrowheads="1"/>
            </p:cNvSpPr>
            <p:nvPr/>
          </p:nvSpPr>
          <p:spPr bwMode="auto">
            <a:xfrm>
              <a:off x="4604" y="325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14" name="Rectangle 117"/>
            <p:cNvSpPr>
              <a:spLocks noChangeArrowheads="1"/>
            </p:cNvSpPr>
            <p:nvPr/>
          </p:nvSpPr>
          <p:spPr bwMode="auto">
            <a:xfrm>
              <a:off x="4604" y="3431"/>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15" name="Rectangle 118"/>
            <p:cNvSpPr>
              <a:spLocks noChangeArrowheads="1"/>
            </p:cNvSpPr>
            <p:nvPr/>
          </p:nvSpPr>
          <p:spPr bwMode="auto">
            <a:xfrm>
              <a:off x="4876" y="1026"/>
              <a:ext cx="226" cy="2587"/>
            </a:xfrm>
            <a:prstGeom prst="rect">
              <a:avLst/>
            </a:prstGeom>
            <a:solidFill>
              <a:schemeClr val="accent1"/>
            </a:solidFill>
            <a:ln w="9525">
              <a:solidFill>
                <a:schemeClr val="tx1"/>
              </a:solidFill>
              <a:miter lim="800000"/>
              <a:headEnd/>
              <a:tailEnd/>
            </a:ln>
          </p:spPr>
          <p:txBody>
            <a:bodyPr vert="eaVert"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Comic Sans MS" panose="030F0702030302020204" pitchFamily="66" charset="0"/>
              </a:endParaRPr>
            </a:p>
          </p:txBody>
        </p:sp>
        <p:sp>
          <p:nvSpPr>
            <p:cNvPr id="116" name="Rectangle 119"/>
            <p:cNvSpPr>
              <a:spLocks noChangeArrowheads="1"/>
            </p:cNvSpPr>
            <p:nvPr/>
          </p:nvSpPr>
          <p:spPr bwMode="auto">
            <a:xfrm>
              <a:off x="4921" y="1073"/>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17" name="Rectangle 120"/>
            <p:cNvSpPr>
              <a:spLocks noChangeArrowheads="1"/>
            </p:cNvSpPr>
            <p:nvPr/>
          </p:nvSpPr>
          <p:spPr bwMode="auto">
            <a:xfrm>
              <a:off x="4921" y="1254"/>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18" name="Rectangle 121"/>
            <p:cNvSpPr>
              <a:spLocks noChangeArrowheads="1"/>
            </p:cNvSpPr>
            <p:nvPr/>
          </p:nvSpPr>
          <p:spPr bwMode="auto">
            <a:xfrm>
              <a:off x="4921" y="1436"/>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19" name="Rectangle 122"/>
            <p:cNvSpPr>
              <a:spLocks noChangeArrowheads="1"/>
            </p:cNvSpPr>
            <p:nvPr/>
          </p:nvSpPr>
          <p:spPr bwMode="auto">
            <a:xfrm>
              <a:off x="4921" y="1617"/>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20" name="Rectangle 123"/>
            <p:cNvSpPr>
              <a:spLocks noChangeArrowheads="1"/>
            </p:cNvSpPr>
            <p:nvPr/>
          </p:nvSpPr>
          <p:spPr bwMode="auto">
            <a:xfrm>
              <a:off x="4921" y="1799"/>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21" name="Rectangle 124"/>
            <p:cNvSpPr>
              <a:spLocks noChangeArrowheads="1"/>
            </p:cNvSpPr>
            <p:nvPr/>
          </p:nvSpPr>
          <p:spPr bwMode="auto">
            <a:xfrm>
              <a:off x="4921" y="198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22" name="Rectangle 125"/>
            <p:cNvSpPr>
              <a:spLocks noChangeArrowheads="1"/>
            </p:cNvSpPr>
            <p:nvPr/>
          </p:nvSpPr>
          <p:spPr bwMode="auto">
            <a:xfrm>
              <a:off x="4921" y="2161"/>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23" name="Rectangle 126"/>
            <p:cNvSpPr>
              <a:spLocks noChangeArrowheads="1"/>
            </p:cNvSpPr>
            <p:nvPr/>
          </p:nvSpPr>
          <p:spPr bwMode="auto">
            <a:xfrm>
              <a:off x="4921" y="2343"/>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24" name="Rectangle 127"/>
            <p:cNvSpPr>
              <a:spLocks noChangeArrowheads="1"/>
            </p:cNvSpPr>
            <p:nvPr/>
          </p:nvSpPr>
          <p:spPr bwMode="auto">
            <a:xfrm>
              <a:off x="4921" y="2524"/>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25" name="Rectangle 128"/>
            <p:cNvSpPr>
              <a:spLocks noChangeArrowheads="1"/>
            </p:cNvSpPr>
            <p:nvPr/>
          </p:nvSpPr>
          <p:spPr bwMode="auto">
            <a:xfrm>
              <a:off x="4921" y="2706"/>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26" name="Rectangle 129"/>
            <p:cNvSpPr>
              <a:spLocks noChangeArrowheads="1"/>
            </p:cNvSpPr>
            <p:nvPr/>
          </p:nvSpPr>
          <p:spPr bwMode="auto">
            <a:xfrm>
              <a:off x="4921" y="2887"/>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27" name="Rectangle 130"/>
            <p:cNvSpPr>
              <a:spLocks noChangeArrowheads="1"/>
            </p:cNvSpPr>
            <p:nvPr/>
          </p:nvSpPr>
          <p:spPr bwMode="auto">
            <a:xfrm>
              <a:off x="4921" y="3069"/>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28" name="Rectangle 131"/>
            <p:cNvSpPr>
              <a:spLocks noChangeArrowheads="1"/>
            </p:cNvSpPr>
            <p:nvPr/>
          </p:nvSpPr>
          <p:spPr bwMode="auto">
            <a:xfrm>
              <a:off x="4921" y="3250"/>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29" name="Rectangle 132"/>
            <p:cNvSpPr>
              <a:spLocks noChangeArrowheads="1"/>
            </p:cNvSpPr>
            <p:nvPr/>
          </p:nvSpPr>
          <p:spPr bwMode="auto">
            <a:xfrm>
              <a:off x="4921" y="3431"/>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sp>
          <p:nvSpPr>
            <p:cNvPr id="130" name="Text Box 133"/>
            <p:cNvSpPr txBox="1">
              <a:spLocks noChangeArrowheads="1"/>
            </p:cNvSpPr>
            <p:nvPr/>
          </p:nvSpPr>
          <p:spPr bwMode="auto">
            <a:xfrm>
              <a:off x="5148" y="1752"/>
              <a:ext cx="346"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2400">
                  <a:solidFill>
                    <a:srgbClr val="000000"/>
                  </a:solidFill>
                  <a:latin typeface="Comic Sans MS" panose="030F0702030302020204" pitchFamily="66" charset="0"/>
                </a:rPr>
                <a:t>Items</a:t>
              </a:r>
              <a:endParaRPr lang="it-IT" altLang="en-US" sz="2400">
                <a:solidFill>
                  <a:srgbClr val="000000"/>
                </a:solidFill>
                <a:latin typeface="Comic Sans MS" panose="030F0702030302020204" pitchFamily="66" charset="0"/>
              </a:endParaRPr>
            </a:p>
          </p:txBody>
        </p:sp>
        <p:sp>
          <p:nvSpPr>
            <p:cNvPr id="131" name="Rectangle 134"/>
            <p:cNvSpPr>
              <a:spLocks noChangeArrowheads="1"/>
            </p:cNvSpPr>
            <p:nvPr/>
          </p:nvSpPr>
          <p:spPr bwMode="auto">
            <a:xfrm>
              <a:off x="4604" y="1253"/>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a:solidFill>
                  <a:srgbClr val="FFFFFF"/>
                </a:solidFill>
                <a:latin typeface="Times New Roman" panose="02020603050405020304" pitchFamily="18" charset="0"/>
              </a:endParaRPr>
            </a:p>
          </p:txBody>
        </p:sp>
      </p:grpSp>
      <p:sp>
        <p:nvSpPr>
          <p:cNvPr id="132" name="Text Box 135"/>
          <p:cNvSpPr txBox="1">
            <a:spLocks noChangeArrowheads="1"/>
          </p:cNvSpPr>
          <p:nvPr/>
        </p:nvSpPr>
        <p:spPr bwMode="auto">
          <a:xfrm>
            <a:off x="540371" y="4455544"/>
            <a:ext cx="20875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2400" dirty="0">
                <a:solidFill>
                  <a:srgbClr val="000000"/>
                </a:solidFill>
                <a:latin typeface="Comic Sans MS" panose="030F0702030302020204" pitchFamily="66" charset="0"/>
              </a:rPr>
              <a:t>User Model = interaction history</a:t>
            </a:r>
            <a:endParaRPr lang="it-IT" altLang="en-US" sz="2400" dirty="0">
              <a:solidFill>
                <a:srgbClr val="000000"/>
              </a:solidFill>
              <a:latin typeface="Comic Sans MS" panose="030F0702030302020204" pitchFamily="66" charset="0"/>
            </a:endParaRPr>
          </a:p>
        </p:txBody>
      </p:sp>
      <p:sp>
        <p:nvSpPr>
          <p:cNvPr id="133" name="Rectangle 136"/>
          <p:cNvSpPr>
            <a:spLocks noChangeArrowheads="1"/>
          </p:cNvSpPr>
          <p:nvPr/>
        </p:nvSpPr>
        <p:spPr bwMode="auto">
          <a:xfrm>
            <a:off x="4237749" y="1779019"/>
            <a:ext cx="5545137" cy="260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lnSpc>
                <a:spcPct val="90000"/>
              </a:lnSpc>
              <a:spcBef>
                <a:spcPct val="50000"/>
              </a:spcBef>
              <a:spcAft>
                <a:spcPct val="0"/>
              </a:spcAft>
              <a:buClr>
                <a:srgbClr val="E20074"/>
              </a:buClr>
              <a:buSzPct val="75000"/>
              <a:buFont typeface="Wingdings" panose="05000000000000000000" pitchFamily="2" charset="2"/>
              <a:buNone/>
            </a:pPr>
            <a:endParaRPr lang="en-US" altLang="en-US">
              <a:solidFill>
                <a:srgbClr val="000000"/>
              </a:solidFill>
            </a:endParaRPr>
          </a:p>
        </p:txBody>
      </p:sp>
      <p:sp>
        <p:nvSpPr>
          <p:cNvPr id="134" name="Rectangle 137"/>
          <p:cNvSpPr>
            <a:spLocks noChangeArrowheads="1"/>
          </p:cNvSpPr>
          <p:nvPr/>
        </p:nvSpPr>
        <p:spPr bwMode="auto">
          <a:xfrm>
            <a:off x="4382211" y="1807594"/>
            <a:ext cx="215900" cy="215900"/>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dirty="0">
                <a:solidFill>
                  <a:srgbClr val="000000"/>
                </a:solidFill>
                <a:latin typeface="Verdana" panose="020B0604030504040204" pitchFamily="34" charset="0"/>
              </a:rPr>
              <a:t>1</a:t>
            </a:r>
            <a:endParaRPr lang="it-IT" altLang="en-US" sz="1600" dirty="0">
              <a:solidFill>
                <a:srgbClr val="000000"/>
              </a:solidFill>
              <a:latin typeface="Verdana" panose="020B0604030504040204" pitchFamily="34" charset="0"/>
            </a:endParaRPr>
          </a:p>
        </p:txBody>
      </p:sp>
      <p:grpSp>
        <p:nvGrpSpPr>
          <p:cNvPr id="135" name="Group 138"/>
          <p:cNvGrpSpPr>
            <a:grpSpLocks/>
          </p:cNvGrpSpPr>
          <p:nvPr/>
        </p:nvGrpSpPr>
        <p:grpSpPr bwMode="auto">
          <a:xfrm>
            <a:off x="4707649" y="1415481"/>
            <a:ext cx="1808162" cy="366713"/>
            <a:chOff x="1951" y="1012"/>
            <a:chExt cx="1139" cy="231"/>
          </a:xfrm>
        </p:grpSpPr>
        <p:sp>
          <p:nvSpPr>
            <p:cNvPr id="136" name="Text Box 139"/>
            <p:cNvSpPr txBox="1">
              <a:spLocks noChangeArrowheads="1"/>
            </p:cNvSpPr>
            <p:nvPr/>
          </p:nvSpPr>
          <p:spPr bwMode="auto">
            <a:xfrm>
              <a:off x="2142" y="1012"/>
              <a:ext cx="9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0"/>
                </a:spcBef>
                <a:spcAft>
                  <a:spcPct val="0"/>
                </a:spcAft>
              </a:pPr>
              <a:r>
                <a:rPr lang="en-US" altLang="en-US" sz="1800">
                  <a:solidFill>
                    <a:srgbClr val="000000"/>
                  </a:solidFill>
                  <a:latin typeface="Comic Sans MS" panose="030F0702030302020204" pitchFamily="66" charset="0"/>
                </a:rPr>
                <a:t>1</a:t>
              </a:r>
              <a:r>
                <a:rPr lang="en-US" altLang="en-US" sz="1800" baseline="30000">
                  <a:solidFill>
                    <a:srgbClr val="000000"/>
                  </a:solidFill>
                  <a:latin typeface="Comic Sans MS" panose="030F0702030302020204" pitchFamily="66" charset="0"/>
                </a:rPr>
                <a:t>st</a:t>
              </a:r>
              <a:r>
                <a:rPr lang="en-US" altLang="en-US" sz="1800">
                  <a:solidFill>
                    <a:srgbClr val="000000"/>
                  </a:solidFill>
                  <a:latin typeface="Comic Sans MS" panose="030F0702030302020204" pitchFamily="66" charset="0"/>
                </a:rPr>
                <a:t> item rate</a:t>
              </a:r>
            </a:p>
          </p:txBody>
        </p:sp>
        <p:sp>
          <p:nvSpPr>
            <p:cNvPr id="137" name="Line 140"/>
            <p:cNvSpPr>
              <a:spLocks noChangeShapeType="1"/>
            </p:cNvSpPr>
            <p:nvPr/>
          </p:nvSpPr>
          <p:spPr bwMode="auto">
            <a:xfrm flipH="1">
              <a:off x="1951" y="1130"/>
              <a:ext cx="227" cy="0"/>
            </a:xfrm>
            <a:prstGeom prst="line">
              <a:avLst/>
            </a:prstGeom>
            <a:noFill/>
            <a:ln w="444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ctr" rtl="0" fontAlgn="base">
                <a:lnSpc>
                  <a:spcPct val="90000"/>
                </a:lnSpc>
                <a:spcBef>
                  <a:spcPct val="50000"/>
                </a:spcBef>
                <a:spcAft>
                  <a:spcPct val="0"/>
                </a:spcAft>
                <a:buClr>
                  <a:srgbClr val="E20074"/>
                </a:buClr>
                <a:buSzPct val="75000"/>
                <a:buFont typeface="Wingdings" panose="05000000000000000000" pitchFamily="2" charset="2"/>
                <a:buNone/>
              </a:pPr>
              <a:endParaRPr lang="en-US" sz="2000">
                <a:solidFill>
                  <a:srgbClr val="000000"/>
                </a:solidFill>
                <a:latin typeface="Tele-GroteskNor" charset="0"/>
              </a:endParaRPr>
            </a:p>
          </p:txBody>
        </p:sp>
      </p:grpSp>
      <p:grpSp>
        <p:nvGrpSpPr>
          <p:cNvPr id="138" name="Group 141"/>
          <p:cNvGrpSpPr>
            <a:grpSpLocks/>
          </p:cNvGrpSpPr>
          <p:nvPr/>
        </p:nvGrpSpPr>
        <p:grpSpPr bwMode="auto">
          <a:xfrm>
            <a:off x="4720349" y="5176269"/>
            <a:ext cx="1960562" cy="366712"/>
            <a:chOff x="1951" y="1012"/>
            <a:chExt cx="1235" cy="231"/>
          </a:xfrm>
        </p:grpSpPr>
        <p:sp>
          <p:nvSpPr>
            <p:cNvPr id="139" name="Text Box 142"/>
            <p:cNvSpPr txBox="1">
              <a:spLocks noChangeArrowheads="1"/>
            </p:cNvSpPr>
            <p:nvPr/>
          </p:nvSpPr>
          <p:spPr bwMode="auto">
            <a:xfrm>
              <a:off x="2142" y="1012"/>
              <a:ext cx="10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0"/>
                </a:spcBef>
                <a:spcAft>
                  <a:spcPct val="0"/>
                </a:spcAft>
              </a:pPr>
              <a:r>
                <a:rPr lang="en-US" altLang="en-US" sz="1800">
                  <a:solidFill>
                    <a:srgbClr val="000000"/>
                  </a:solidFill>
                  <a:latin typeface="Comic Sans MS" panose="030F0702030302020204" pitchFamily="66" charset="0"/>
                </a:rPr>
                <a:t>14</a:t>
              </a:r>
              <a:r>
                <a:rPr lang="en-US" altLang="en-US" sz="1800" baseline="30000">
                  <a:solidFill>
                    <a:srgbClr val="000000"/>
                  </a:solidFill>
                  <a:latin typeface="Comic Sans MS" panose="030F0702030302020204" pitchFamily="66" charset="0"/>
                </a:rPr>
                <a:t>th</a:t>
              </a:r>
              <a:r>
                <a:rPr lang="en-US" altLang="en-US" sz="1800">
                  <a:solidFill>
                    <a:srgbClr val="000000"/>
                  </a:solidFill>
                  <a:latin typeface="Comic Sans MS" panose="030F0702030302020204" pitchFamily="66" charset="0"/>
                </a:rPr>
                <a:t> item rate</a:t>
              </a:r>
            </a:p>
          </p:txBody>
        </p:sp>
        <p:sp>
          <p:nvSpPr>
            <p:cNvPr id="140" name="Line 143"/>
            <p:cNvSpPr>
              <a:spLocks noChangeShapeType="1"/>
            </p:cNvSpPr>
            <p:nvPr/>
          </p:nvSpPr>
          <p:spPr bwMode="auto">
            <a:xfrm flipH="1">
              <a:off x="1951" y="1130"/>
              <a:ext cx="227" cy="0"/>
            </a:xfrm>
            <a:prstGeom prst="line">
              <a:avLst/>
            </a:prstGeom>
            <a:noFill/>
            <a:ln w="444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ctr" rtl="0" fontAlgn="base">
                <a:lnSpc>
                  <a:spcPct val="90000"/>
                </a:lnSpc>
                <a:spcBef>
                  <a:spcPct val="50000"/>
                </a:spcBef>
                <a:spcAft>
                  <a:spcPct val="0"/>
                </a:spcAft>
                <a:buClr>
                  <a:srgbClr val="E20074"/>
                </a:buClr>
                <a:buSzPct val="75000"/>
                <a:buFont typeface="Wingdings" panose="05000000000000000000" pitchFamily="2" charset="2"/>
                <a:buNone/>
              </a:pPr>
              <a:endParaRPr lang="en-US" sz="2000">
                <a:solidFill>
                  <a:srgbClr val="000000"/>
                </a:solidFill>
                <a:latin typeface="Tele-GroteskNor" charset="0"/>
              </a:endParaRPr>
            </a:p>
          </p:txBody>
        </p:sp>
      </p:grpSp>
      <p:grpSp>
        <p:nvGrpSpPr>
          <p:cNvPr id="141" name="Group 159"/>
          <p:cNvGrpSpPr>
            <a:grpSpLocks/>
          </p:cNvGrpSpPr>
          <p:nvPr/>
        </p:nvGrpSpPr>
        <p:grpSpPr bwMode="auto">
          <a:xfrm>
            <a:off x="9135186" y="4387281"/>
            <a:ext cx="1350963" cy="1016000"/>
            <a:chOff x="4740" y="2884"/>
            <a:chExt cx="851" cy="640"/>
          </a:xfrm>
        </p:grpSpPr>
        <p:sp>
          <p:nvSpPr>
            <p:cNvPr id="142" name="AutoShape 149"/>
            <p:cNvSpPr>
              <a:spLocks noChangeArrowheads="1"/>
            </p:cNvSpPr>
            <p:nvPr>
              <p:custDataLst>
                <p:tags r:id="rId29"/>
              </p:custDataLst>
            </p:nvPr>
          </p:nvSpPr>
          <p:spPr bwMode="auto">
            <a:xfrm>
              <a:off x="4740" y="2884"/>
              <a:ext cx="851" cy="640"/>
            </a:xfrm>
            <a:prstGeom prst="wedgeRectCallout">
              <a:avLst>
                <a:gd name="adj1" fmla="val -47532"/>
                <a:gd name="adj2" fmla="val 82032"/>
              </a:avLst>
            </a:prstGeom>
            <a:gradFill rotWithShape="1">
              <a:gsLst>
                <a:gs pos="0">
                  <a:schemeClr val="bg1"/>
                </a:gs>
                <a:gs pos="100000">
                  <a:srgbClr val="DDDDDD"/>
                </a:gs>
              </a:gsLst>
              <a:lin ang="5400000" scaled="1"/>
            </a:gradFill>
            <a:ln w="9525" algn="ctr">
              <a:solidFill>
                <a:srgbClr val="999999"/>
              </a:solidFill>
              <a:miter lim="800000"/>
              <a:headEnd/>
              <a:tailEnd/>
            </a:ln>
          </p:spPr>
          <p:txBody>
            <a:bodyPr lIns="0" tIns="0" rIns="0" bIns="0"/>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50000"/>
                </a:spcBef>
                <a:spcAft>
                  <a:spcPct val="0"/>
                </a:spcAft>
                <a:buClr>
                  <a:srgbClr val="E20074"/>
                </a:buClr>
                <a:buSzPct val="75000"/>
                <a:buFont typeface="Wingdings" panose="05000000000000000000" pitchFamily="2" charset="2"/>
                <a:buNone/>
              </a:pPr>
              <a:endParaRPr lang="en-US" altLang="en-US" sz="2200">
                <a:solidFill>
                  <a:srgbClr val="000000"/>
                </a:solidFill>
              </a:endParaRPr>
            </a:p>
          </p:txBody>
        </p:sp>
        <p:grpSp>
          <p:nvGrpSpPr>
            <p:cNvPr id="143" name="Group 150"/>
            <p:cNvGrpSpPr>
              <a:grpSpLocks/>
            </p:cNvGrpSpPr>
            <p:nvPr>
              <p:custDataLst>
                <p:tags r:id="rId30"/>
              </p:custDataLst>
            </p:nvPr>
          </p:nvGrpSpPr>
          <p:grpSpPr bwMode="auto">
            <a:xfrm>
              <a:off x="4767" y="3096"/>
              <a:ext cx="785" cy="356"/>
              <a:chOff x="931" y="2332"/>
              <a:chExt cx="1090" cy="1361"/>
            </a:xfrm>
          </p:grpSpPr>
          <p:sp>
            <p:nvSpPr>
              <p:cNvPr id="150" name="AutoShape 151"/>
              <p:cNvSpPr>
                <a:spLocks noChangeArrowheads="1"/>
              </p:cNvSpPr>
              <p:nvPr>
                <p:custDataLst>
                  <p:tags r:id="rId35"/>
                </p:custDataLst>
              </p:nvPr>
            </p:nvSpPr>
            <p:spPr bwMode="auto">
              <a:xfrm>
                <a:off x="932" y="2332"/>
                <a:ext cx="1089" cy="1361"/>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a:effectLst>
                <a:outerShdw dist="52363" dir="4557825" algn="ctr" rotWithShape="0">
                  <a:srgbClr val="C0C0C0">
                    <a:alpha val="50000"/>
                  </a:srgbClr>
                </a:outerShdw>
              </a:effectLst>
            </p:spPr>
            <p:txBody>
              <a:bodyPr anchor="ctr"/>
              <a:lstStyle/>
              <a:p>
                <a:pPr marL="85725" indent="-85725" algn="l" rtl="0" eaLnBrk="0" fontAlgn="base" hangingPunct="0">
                  <a:lnSpc>
                    <a:spcPct val="90000"/>
                  </a:lnSpc>
                  <a:spcBef>
                    <a:spcPts val="100"/>
                  </a:spcBef>
                  <a:spcAft>
                    <a:spcPct val="0"/>
                  </a:spcAft>
                  <a:buClr>
                    <a:srgbClr val="E20074"/>
                  </a:buClr>
                  <a:buSzPct val="75000"/>
                  <a:buFont typeface="Wingdings" panose="05000000000000000000" pitchFamily="2" charset="2"/>
                  <a:buChar char="§"/>
                  <a:defRPr/>
                </a:pPr>
                <a:r>
                  <a:rPr lang="en-US" sz="1200" dirty="0">
                    <a:solidFill>
                      <a:srgbClr val="000000"/>
                    </a:solidFill>
                    <a:latin typeface="Tele-GroteskNor" charset="0"/>
                    <a:cs typeface="Arial" charset="0"/>
                  </a:rPr>
                  <a:t>Nearest Neighbor</a:t>
                </a:r>
              </a:p>
            </p:txBody>
          </p:sp>
          <p:sp>
            <p:nvSpPr>
              <p:cNvPr id="151" name="Text Box 152"/>
              <p:cNvSpPr txBox="1">
                <a:spLocks noChangeArrowheads="1"/>
              </p:cNvSpPr>
              <p:nvPr/>
            </p:nvSpPr>
            <p:spPr bwMode="auto">
              <a:xfrm>
                <a:off x="931" y="2361"/>
                <a:ext cx="1090" cy="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lnSpc>
                    <a:spcPct val="90000"/>
                  </a:lnSpc>
                  <a:spcBef>
                    <a:spcPct val="0"/>
                  </a:spcBef>
                  <a:spcAft>
                    <a:spcPct val="30000"/>
                  </a:spcAft>
                  <a:buClr>
                    <a:srgbClr val="E20074"/>
                  </a:buClr>
                  <a:buFont typeface="Wingdings" panose="05000000000000000000" pitchFamily="2" charset="2"/>
                  <a:buChar char="§"/>
                </a:pPr>
                <a:endParaRPr lang="en-US" altLang="en-US" sz="1400">
                  <a:solidFill>
                    <a:srgbClr val="000000"/>
                  </a:solidFill>
                  <a:cs typeface="Arial" panose="020B0604020202020204" pitchFamily="34" charset="0"/>
                </a:endParaRPr>
              </a:p>
            </p:txBody>
          </p:sp>
        </p:grpSp>
        <p:grpSp>
          <p:nvGrpSpPr>
            <p:cNvPr id="144" name="Group 153"/>
            <p:cNvGrpSpPr>
              <a:grpSpLocks/>
            </p:cNvGrpSpPr>
            <p:nvPr>
              <p:custDataLst>
                <p:tags r:id="rId31"/>
              </p:custDataLst>
            </p:nvPr>
          </p:nvGrpSpPr>
          <p:grpSpPr bwMode="auto">
            <a:xfrm>
              <a:off x="4771" y="2927"/>
              <a:ext cx="793" cy="136"/>
              <a:chOff x="340" y="1888"/>
              <a:chExt cx="1105" cy="136"/>
            </a:xfrm>
          </p:grpSpPr>
          <p:sp>
            <p:nvSpPr>
              <p:cNvPr id="145" name="Text Box 83"/>
              <p:cNvSpPr txBox="1">
                <a:spLocks noChangeArrowheads="1"/>
              </p:cNvSpPr>
              <p:nvPr>
                <p:custDataLst>
                  <p:tags r:id="rId32"/>
                </p:custDataLst>
              </p:nvPr>
            </p:nvSpPr>
            <p:spPr bwMode="gray">
              <a:xfrm>
                <a:off x="467" y="1900"/>
                <a:ext cx="566"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lstStyle>
                <a:lvl1pPr defTabSz="449263" eaLnBrk="0" hangingPunct="0">
                  <a:defRPr sz="2000">
                    <a:solidFill>
                      <a:schemeClr val="tx1"/>
                    </a:solidFill>
                    <a:latin typeface="Tele-GroteskNor" charset="0"/>
                  </a:defRPr>
                </a:lvl1pPr>
                <a:lvl2pPr marL="742950" indent="-285750" defTabSz="449263" eaLnBrk="0" hangingPunct="0">
                  <a:defRPr sz="2000">
                    <a:solidFill>
                      <a:schemeClr val="tx1"/>
                    </a:solidFill>
                    <a:latin typeface="Tele-GroteskNor" charset="0"/>
                  </a:defRPr>
                </a:lvl2pPr>
                <a:lvl3pPr marL="1143000" indent="-228600" defTabSz="449263" eaLnBrk="0" hangingPunct="0">
                  <a:defRPr sz="2000">
                    <a:solidFill>
                      <a:schemeClr val="tx1"/>
                    </a:solidFill>
                    <a:latin typeface="Tele-GroteskNor" charset="0"/>
                  </a:defRPr>
                </a:lvl3pPr>
                <a:lvl4pPr marL="1600200" indent="-228600" defTabSz="449263" eaLnBrk="0" hangingPunct="0">
                  <a:defRPr sz="2000">
                    <a:solidFill>
                      <a:schemeClr val="tx1"/>
                    </a:solidFill>
                    <a:latin typeface="Tele-GroteskNor" charset="0"/>
                  </a:defRPr>
                </a:lvl4pPr>
                <a:lvl5pPr marL="2057400" indent="-228600" defTabSz="449263" eaLnBrk="0" hangingPunct="0">
                  <a:defRPr sz="2000">
                    <a:solidFill>
                      <a:schemeClr val="tx1"/>
                    </a:solidFill>
                    <a:latin typeface="Tele-GroteskNor"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fontAlgn="base">
                  <a:lnSpc>
                    <a:spcPct val="75000"/>
                  </a:lnSpc>
                  <a:spcBef>
                    <a:spcPct val="0"/>
                  </a:spcBef>
                  <a:spcAft>
                    <a:spcPct val="0"/>
                  </a:spcAft>
                  <a:buClr>
                    <a:srgbClr val="000000"/>
                  </a:buClr>
                  <a:buSzPct val="80000"/>
                  <a:buFont typeface="Tele-GroteskUlt" pitchFamily="2" charset="0"/>
                  <a:buNone/>
                </a:pPr>
                <a:r>
                  <a:rPr lang="en-US" altLang="en-US" sz="1000" b="1">
                    <a:solidFill>
                      <a:srgbClr val="FFFFFF"/>
                    </a:solidFill>
                    <a:cs typeface="Arial" panose="020B0604020202020204" pitchFamily="34" charset="0"/>
                  </a:rPr>
                  <a:t>abcd</a:t>
                </a:r>
              </a:p>
            </p:txBody>
          </p:sp>
          <p:grpSp>
            <p:nvGrpSpPr>
              <p:cNvPr id="146" name="Group 155"/>
              <p:cNvGrpSpPr>
                <a:grpSpLocks/>
              </p:cNvGrpSpPr>
              <p:nvPr>
                <p:custDataLst>
                  <p:tags r:id="rId33"/>
                </p:custDataLst>
              </p:nvPr>
            </p:nvGrpSpPr>
            <p:grpSpPr bwMode="auto">
              <a:xfrm>
                <a:off x="340" y="1888"/>
                <a:ext cx="1089" cy="136"/>
                <a:chOff x="340" y="799"/>
                <a:chExt cx="2176" cy="590"/>
              </a:xfrm>
            </p:grpSpPr>
            <p:sp>
              <p:nvSpPr>
                <p:cNvPr id="148" name="AutoShape 156"/>
                <p:cNvSpPr>
                  <a:spLocks noChangeArrowheads="1"/>
                </p:cNvSpPr>
                <p:nvPr/>
              </p:nvSpPr>
              <p:spPr bwMode="auto">
                <a:xfrm>
                  <a:off x="340" y="799"/>
                  <a:ext cx="2176" cy="590"/>
                </a:xfrm>
                <a:prstGeom prst="roundRect">
                  <a:avLst>
                    <a:gd name="adj" fmla="val 7287"/>
                  </a:avLst>
                </a:prstGeom>
                <a:solidFill>
                  <a:schemeClr val="tx1"/>
                </a:solidFill>
                <a:ln w="6350">
                  <a:solidFill>
                    <a:schemeClr val="tx1"/>
                  </a:solidFill>
                  <a:round/>
                  <a:headEnd/>
                  <a:tailEnd/>
                </a:ln>
              </p:spPr>
              <p:txBody>
                <a:bodyPr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0"/>
                    </a:spcBef>
                    <a:spcAft>
                      <a:spcPct val="0"/>
                    </a:spcAft>
                  </a:pPr>
                  <a:endParaRPr lang="en-US" altLang="en-US" sz="1000" b="1">
                    <a:solidFill>
                      <a:srgbClr val="FFFFFF"/>
                    </a:solidFill>
                    <a:cs typeface="Arial" panose="020B0604020202020204" pitchFamily="34" charset="0"/>
                  </a:endParaRPr>
                </a:p>
              </p:txBody>
            </p:sp>
            <p:sp>
              <p:nvSpPr>
                <p:cNvPr id="149" name="AutoShape 157"/>
                <p:cNvSpPr>
                  <a:spLocks noChangeArrowheads="1"/>
                </p:cNvSpPr>
                <p:nvPr/>
              </p:nvSpPr>
              <p:spPr bwMode="auto">
                <a:xfrm>
                  <a:off x="344" y="807"/>
                  <a:ext cx="2169" cy="172"/>
                </a:xfrm>
                <a:prstGeom prst="roundRect">
                  <a:avLst>
                    <a:gd name="adj" fmla="val 28486"/>
                  </a:avLst>
                </a:prstGeom>
                <a:gradFill rotWithShape="1">
                  <a:gsLst>
                    <a:gs pos="0">
                      <a:schemeClr val="bg2"/>
                    </a:gs>
                    <a:gs pos="100000">
                      <a:schemeClr val="tx1"/>
                    </a:gs>
                  </a:gsLst>
                  <a:lin ang="5400000" scaled="1"/>
                </a:gradFill>
                <a:ln w="9525">
                  <a:solidFill>
                    <a:schemeClr val="tx1"/>
                  </a:solidFill>
                  <a:round/>
                  <a:headEnd/>
                  <a:tailEnd/>
                </a:ln>
              </p:spPr>
              <p:txBody>
                <a:bodyPr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lnSpc>
                      <a:spcPct val="90000"/>
                    </a:lnSpc>
                    <a:spcBef>
                      <a:spcPct val="50000"/>
                    </a:spcBef>
                    <a:spcAft>
                      <a:spcPct val="0"/>
                    </a:spcAft>
                    <a:buClr>
                      <a:srgbClr val="E20074"/>
                    </a:buClr>
                    <a:buSzPct val="75000"/>
                    <a:buFont typeface="Wingdings" panose="05000000000000000000" pitchFamily="2" charset="2"/>
                    <a:buNone/>
                  </a:pPr>
                  <a:endParaRPr lang="en-US" altLang="en-US">
                    <a:solidFill>
                      <a:srgbClr val="000000"/>
                    </a:solidFill>
                  </a:endParaRPr>
                </a:p>
              </p:txBody>
            </p:sp>
          </p:grpSp>
          <p:sp>
            <p:nvSpPr>
              <p:cNvPr id="147" name="Text Box 158"/>
              <p:cNvSpPr txBox="1">
                <a:spLocks noChangeArrowheads="1"/>
              </p:cNvSpPr>
              <p:nvPr>
                <p:custDataLst>
                  <p:tags r:id="rId34"/>
                </p:custDataLst>
              </p:nvPr>
            </p:nvSpPr>
            <p:spPr bwMode="auto">
              <a:xfrm>
                <a:off x="355" y="1915"/>
                <a:ext cx="1090"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en-US" altLang="en-US" sz="1000" b="1">
                  <a:solidFill>
                    <a:srgbClr val="FFFFFF"/>
                  </a:solidFill>
                  <a:cs typeface="Arial" panose="020B0604020202020204" pitchFamily="34" charset="0"/>
                </a:endParaRPr>
              </a:p>
            </p:txBody>
          </p:sp>
        </p:grpSp>
      </p:grpSp>
      <p:grpSp>
        <p:nvGrpSpPr>
          <p:cNvPr id="152" name="Group 173"/>
          <p:cNvGrpSpPr>
            <a:grpSpLocks/>
          </p:cNvGrpSpPr>
          <p:nvPr/>
        </p:nvGrpSpPr>
        <p:grpSpPr bwMode="auto">
          <a:xfrm>
            <a:off x="4669549" y="2093344"/>
            <a:ext cx="1654175" cy="1660525"/>
            <a:chOff x="4716" y="1432"/>
            <a:chExt cx="851" cy="1046"/>
          </a:xfrm>
        </p:grpSpPr>
        <p:sp>
          <p:nvSpPr>
            <p:cNvPr id="153" name="AutoShape 162"/>
            <p:cNvSpPr>
              <a:spLocks noChangeArrowheads="1"/>
            </p:cNvSpPr>
            <p:nvPr>
              <p:custDataLst>
                <p:tags r:id="rId22"/>
              </p:custDataLst>
            </p:nvPr>
          </p:nvSpPr>
          <p:spPr bwMode="auto">
            <a:xfrm>
              <a:off x="4716" y="1432"/>
              <a:ext cx="851" cy="1046"/>
            </a:xfrm>
            <a:prstGeom prst="wedgeRectCallout">
              <a:avLst>
                <a:gd name="adj1" fmla="val -55287"/>
                <a:gd name="adj2" fmla="val -60421"/>
              </a:avLst>
            </a:prstGeom>
            <a:gradFill rotWithShape="1">
              <a:gsLst>
                <a:gs pos="0">
                  <a:schemeClr val="bg1"/>
                </a:gs>
                <a:gs pos="100000">
                  <a:srgbClr val="DDDDDD"/>
                </a:gs>
              </a:gsLst>
              <a:lin ang="5400000" scaled="1"/>
            </a:gradFill>
            <a:ln w="9525" algn="ctr">
              <a:solidFill>
                <a:srgbClr val="999999"/>
              </a:solidFill>
              <a:miter lim="800000"/>
              <a:headEnd/>
              <a:tailEnd/>
            </a:ln>
          </p:spPr>
          <p:txBody>
            <a:bodyPr lIns="0" tIns="0" rIns="0" bIns="0"/>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50000"/>
                </a:spcBef>
                <a:spcAft>
                  <a:spcPct val="0"/>
                </a:spcAft>
                <a:buClr>
                  <a:srgbClr val="E20074"/>
                </a:buClr>
                <a:buSzPct val="75000"/>
                <a:buFont typeface="Wingdings" panose="05000000000000000000" pitchFamily="2" charset="2"/>
                <a:buNone/>
              </a:pPr>
              <a:endParaRPr lang="en-US" altLang="en-US" sz="2200">
                <a:solidFill>
                  <a:srgbClr val="000000"/>
                </a:solidFill>
              </a:endParaRPr>
            </a:p>
          </p:txBody>
        </p:sp>
        <p:grpSp>
          <p:nvGrpSpPr>
            <p:cNvPr id="154" name="Group 163"/>
            <p:cNvGrpSpPr>
              <a:grpSpLocks/>
            </p:cNvGrpSpPr>
            <p:nvPr>
              <p:custDataLst>
                <p:tags r:id="rId23"/>
              </p:custDataLst>
            </p:nvPr>
          </p:nvGrpSpPr>
          <p:grpSpPr bwMode="auto">
            <a:xfrm>
              <a:off x="4743" y="1620"/>
              <a:ext cx="785" cy="797"/>
              <a:chOff x="931" y="2332"/>
              <a:chExt cx="1090" cy="1361"/>
            </a:xfrm>
          </p:grpSpPr>
          <p:sp>
            <p:nvSpPr>
              <p:cNvPr id="161" name="AutoShape 164"/>
              <p:cNvSpPr>
                <a:spLocks noChangeArrowheads="1"/>
              </p:cNvSpPr>
              <p:nvPr>
                <p:custDataLst>
                  <p:tags r:id="rId28"/>
                </p:custDataLst>
              </p:nvPr>
            </p:nvSpPr>
            <p:spPr bwMode="auto">
              <a:xfrm>
                <a:off x="932" y="2332"/>
                <a:ext cx="1089" cy="1361"/>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a:effectLst>
                <a:outerShdw dist="52363" dir="4557825" algn="ctr" rotWithShape="0">
                  <a:srgbClr val="C0C0C0">
                    <a:alpha val="50000"/>
                  </a:srgbClr>
                </a:outerShdw>
              </a:effectLst>
            </p:spPr>
            <p:txBody>
              <a:bodyPr anchor="ctr"/>
              <a:lstStyle/>
              <a:p>
                <a:pPr marL="85725" indent="-85725" algn="l" rtl="0" eaLnBrk="0" fontAlgn="base" hangingPunct="0">
                  <a:lnSpc>
                    <a:spcPct val="90000"/>
                  </a:lnSpc>
                  <a:spcBef>
                    <a:spcPts val="100"/>
                  </a:spcBef>
                  <a:spcAft>
                    <a:spcPct val="0"/>
                  </a:spcAft>
                  <a:buClr>
                    <a:srgbClr val="E20074"/>
                  </a:buClr>
                  <a:buSzPct val="75000"/>
                  <a:buFont typeface="Wingdings" panose="05000000000000000000" pitchFamily="2" charset="2"/>
                  <a:buChar char="§"/>
                  <a:defRPr/>
                </a:pPr>
                <a:r>
                  <a:rPr lang="en-US" sz="1200" dirty="0">
                    <a:solidFill>
                      <a:srgbClr val="000000"/>
                    </a:solidFill>
                    <a:latin typeface="Tele-GroteskNor" charset="0"/>
                    <a:cs typeface="Arial" charset="0"/>
                  </a:rPr>
                  <a:t>This user did not rate the item. We will try to predict a rating according to his neighbors.</a:t>
                </a:r>
              </a:p>
            </p:txBody>
          </p:sp>
          <p:sp>
            <p:nvSpPr>
              <p:cNvPr id="162" name="Text Box 165"/>
              <p:cNvSpPr txBox="1">
                <a:spLocks noChangeArrowheads="1"/>
              </p:cNvSpPr>
              <p:nvPr/>
            </p:nvSpPr>
            <p:spPr bwMode="auto">
              <a:xfrm>
                <a:off x="931" y="2361"/>
                <a:ext cx="1090" cy="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lnSpc>
                    <a:spcPct val="90000"/>
                  </a:lnSpc>
                  <a:spcBef>
                    <a:spcPct val="0"/>
                  </a:spcBef>
                  <a:spcAft>
                    <a:spcPct val="30000"/>
                  </a:spcAft>
                  <a:buClr>
                    <a:srgbClr val="E20074"/>
                  </a:buClr>
                  <a:buFont typeface="Wingdings" panose="05000000000000000000" pitchFamily="2" charset="2"/>
                  <a:buChar char="§"/>
                </a:pPr>
                <a:endParaRPr lang="en-US" altLang="en-US" sz="1400">
                  <a:solidFill>
                    <a:srgbClr val="000000"/>
                  </a:solidFill>
                  <a:cs typeface="Arial" panose="020B0604020202020204" pitchFamily="34" charset="0"/>
                </a:endParaRPr>
              </a:p>
            </p:txBody>
          </p:sp>
        </p:grpSp>
        <p:grpSp>
          <p:nvGrpSpPr>
            <p:cNvPr id="155" name="Group 166"/>
            <p:cNvGrpSpPr>
              <a:grpSpLocks/>
            </p:cNvGrpSpPr>
            <p:nvPr>
              <p:custDataLst>
                <p:tags r:id="rId24"/>
              </p:custDataLst>
            </p:nvPr>
          </p:nvGrpSpPr>
          <p:grpSpPr bwMode="auto">
            <a:xfrm>
              <a:off x="4747" y="1475"/>
              <a:ext cx="792" cy="136"/>
              <a:chOff x="340" y="1888"/>
              <a:chExt cx="1105" cy="136"/>
            </a:xfrm>
          </p:grpSpPr>
          <p:sp>
            <p:nvSpPr>
              <p:cNvPr id="156" name="Text Box 83"/>
              <p:cNvSpPr txBox="1">
                <a:spLocks noChangeArrowheads="1"/>
              </p:cNvSpPr>
              <p:nvPr>
                <p:custDataLst>
                  <p:tags r:id="rId25"/>
                </p:custDataLst>
              </p:nvPr>
            </p:nvSpPr>
            <p:spPr bwMode="gray">
              <a:xfrm>
                <a:off x="467" y="1900"/>
                <a:ext cx="566"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lstStyle>
                <a:lvl1pPr defTabSz="449263" eaLnBrk="0" hangingPunct="0">
                  <a:defRPr sz="2000">
                    <a:solidFill>
                      <a:schemeClr val="tx1"/>
                    </a:solidFill>
                    <a:latin typeface="Tele-GroteskNor" charset="0"/>
                  </a:defRPr>
                </a:lvl1pPr>
                <a:lvl2pPr marL="742950" indent="-285750" defTabSz="449263" eaLnBrk="0" hangingPunct="0">
                  <a:defRPr sz="2000">
                    <a:solidFill>
                      <a:schemeClr val="tx1"/>
                    </a:solidFill>
                    <a:latin typeface="Tele-GroteskNor" charset="0"/>
                  </a:defRPr>
                </a:lvl2pPr>
                <a:lvl3pPr marL="1143000" indent="-228600" defTabSz="449263" eaLnBrk="0" hangingPunct="0">
                  <a:defRPr sz="2000">
                    <a:solidFill>
                      <a:schemeClr val="tx1"/>
                    </a:solidFill>
                    <a:latin typeface="Tele-GroteskNor" charset="0"/>
                  </a:defRPr>
                </a:lvl3pPr>
                <a:lvl4pPr marL="1600200" indent="-228600" defTabSz="449263" eaLnBrk="0" hangingPunct="0">
                  <a:defRPr sz="2000">
                    <a:solidFill>
                      <a:schemeClr val="tx1"/>
                    </a:solidFill>
                    <a:latin typeface="Tele-GroteskNor" charset="0"/>
                  </a:defRPr>
                </a:lvl4pPr>
                <a:lvl5pPr marL="2057400" indent="-228600" defTabSz="449263" eaLnBrk="0" hangingPunct="0">
                  <a:defRPr sz="2000">
                    <a:solidFill>
                      <a:schemeClr val="tx1"/>
                    </a:solidFill>
                    <a:latin typeface="Tele-GroteskNor"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fontAlgn="base">
                  <a:lnSpc>
                    <a:spcPct val="75000"/>
                  </a:lnSpc>
                  <a:spcBef>
                    <a:spcPct val="0"/>
                  </a:spcBef>
                  <a:spcAft>
                    <a:spcPct val="0"/>
                  </a:spcAft>
                  <a:buClr>
                    <a:srgbClr val="000000"/>
                  </a:buClr>
                  <a:buSzPct val="80000"/>
                  <a:buFont typeface="Tele-GroteskUlt" pitchFamily="2" charset="0"/>
                  <a:buNone/>
                </a:pPr>
                <a:r>
                  <a:rPr lang="en-US" altLang="en-US" sz="1000" b="1">
                    <a:solidFill>
                      <a:srgbClr val="FFFFFF"/>
                    </a:solidFill>
                    <a:cs typeface="Arial" panose="020B0604020202020204" pitchFamily="34" charset="0"/>
                  </a:rPr>
                  <a:t>abcd</a:t>
                </a:r>
              </a:p>
            </p:txBody>
          </p:sp>
          <p:grpSp>
            <p:nvGrpSpPr>
              <p:cNvPr id="157" name="Group 168"/>
              <p:cNvGrpSpPr>
                <a:grpSpLocks/>
              </p:cNvGrpSpPr>
              <p:nvPr>
                <p:custDataLst>
                  <p:tags r:id="rId26"/>
                </p:custDataLst>
              </p:nvPr>
            </p:nvGrpSpPr>
            <p:grpSpPr bwMode="auto">
              <a:xfrm>
                <a:off x="340" y="1888"/>
                <a:ext cx="1089" cy="136"/>
                <a:chOff x="340" y="799"/>
                <a:chExt cx="2176" cy="590"/>
              </a:xfrm>
            </p:grpSpPr>
            <p:sp>
              <p:nvSpPr>
                <p:cNvPr id="159" name="AutoShape 169"/>
                <p:cNvSpPr>
                  <a:spLocks noChangeArrowheads="1"/>
                </p:cNvSpPr>
                <p:nvPr/>
              </p:nvSpPr>
              <p:spPr bwMode="auto">
                <a:xfrm>
                  <a:off x="340" y="799"/>
                  <a:ext cx="2176" cy="590"/>
                </a:xfrm>
                <a:prstGeom prst="roundRect">
                  <a:avLst>
                    <a:gd name="adj" fmla="val 7287"/>
                  </a:avLst>
                </a:prstGeom>
                <a:solidFill>
                  <a:schemeClr val="tx1"/>
                </a:solidFill>
                <a:ln w="6350">
                  <a:solidFill>
                    <a:schemeClr val="tx1"/>
                  </a:solidFill>
                  <a:round/>
                  <a:headEnd/>
                  <a:tailEnd/>
                </a:ln>
              </p:spPr>
              <p:txBody>
                <a:bodyPr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0"/>
                    </a:spcBef>
                    <a:spcAft>
                      <a:spcPct val="0"/>
                    </a:spcAft>
                  </a:pPr>
                  <a:endParaRPr lang="en-US" altLang="en-US" sz="1000" b="1">
                    <a:solidFill>
                      <a:srgbClr val="FFFFFF"/>
                    </a:solidFill>
                    <a:cs typeface="Arial" panose="020B0604020202020204" pitchFamily="34" charset="0"/>
                  </a:endParaRPr>
                </a:p>
              </p:txBody>
            </p:sp>
            <p:sp>
              <p:nvSpPr>
                <p:cNvPr id="160" name="AutoShape 170"/>
                <p:cNvSpPr>
                  <a:spLocks noChangeArrowheads="1"/>
                </p:cNvSpPr>
                <p:nvPr/>
              </p:nvSpPr>
              <p:spPr bwMode="auto">
                <a:xfrm>
                  <a:off x="344" y="807"/>
                  <a:ext cx="2169" cy="172"/>
                </a:xfrm>
                <a:prstGeom prst="roundRect">
                  <a:avLst>
                    <a:gd name="adj" fmla="val 28486"/>
                  </a:avLst>
                </a:prstGeom>
                <a:gradFill rotWithShape="1">
                  <a:gsLst>
                    <a:gs pos="0">
                      <a:schemeClr val="bg2"/>
                    </a:gs>
                    <a:gs pos="100000">
                      <a:schemeClr val="tx1"/>
                    </a:gs>
                  </a:gsLst>
                  <a:lin ang="5400000" scaled="1"/>
                </a:gradFill>
                <a:ln w="9525">
                  <a:solidFill>
                    <a:schemeClr val="tx1"/>
                  </a:solidFill>
                  <a:round/>
                  <a:headEnd/>
                  <a:tailEnd/>
                </a:ln>
              </p:spPr>
              <p:txBody>
                <a:bodyPr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lnSpc>
                      <a:spcPct val="90000"/>
                    </a:lnSpc>
                    <a:spcBef>
                      <a:spcPct val="50000"/>
                    </a:spcBef>
                    <a:spcAft>
                      <a:spcPct val="0"/>
                    </a:spcAft>
                    <a:buClr>
                      <a:srgbClr val="E20074"/>
                    </a:buClr>
                    <a:buSzPct val="75000"/>
                    <a:buFont typeface="Wingdings" panose="05000000000000000000" pitchFamily="2" charset="2"/>
                    <a:buNone/>
                  </a:pPr>
                  <a:endParaRPr lang="en-US" altLang="en-US">
                    <a:solidFill>
                      <a:srgbClr val="000000"/>
                    </a:solidFill>
                  </a:endParaRPr>
                </a:p>
              </p:txBody>
            </p:sp>
          </p:grpSp>
          <p:sp>
            <p:nvSpPr>
              <p:cNvPr id="158" name="Text Box 171"/>
              <p:cNvSpPr txBox="1">
                <a:spLocks noChangeArrowheads="1"/>
              </p:cNvSpPr>
              <p:nvPr>
                <p:custDataLst>
                  <p:tags r:id="rId27"/>
                </p:custDataLst>
              </p:nvPr>
            </p:nvSpPr>
            <p:spPr bwMode="auto">
              <a:xfrm>
                <a:off x="355" y="1915"/>
                <a:ext cx="1090"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000" b="1">
                    <a:solidFill>
                      <a:srgbClr val="FFFFFF"/>
                    </a:solidFill>
                    <a:cs typeface="Arial" panose="020B0604020202020204" pitchFamily="34" charset="0"/>
                  </a:rPr>
                  <a:t>Unknown Rating</a:t>
                </a:r>
              </a:p>
            </p:txBody>
          </p:sp>
        </p:grpSp>
      </p:grpSp>
      <p:grpSp>
        <p:nvGrpSpPr>
          <p:cNvPr id="163" name="Group 173"/>
          <p:cNvGrpSpPr>
            <a:grpSpLocks/>
          </p:cNvGrpSpPr>
          <p:nvPr/>
        </p:nvGrpSpPr>
        <p:grpSpPr bwMode="auto">
          <a:xfrm>
            <a:off x="6506286" y="2204469"/>
            <a:ext cx="1654175" cy="1660525"/>
            <a:chOff x="4716" y="1432"/>
            <a:chExt cx="851" cy="1046"/>
          </a:xfrm>
        </p:grpSpPr>
        <p:sp>
          <p:nvSpPr>
            <p:cNvPr id="164" name="AutoShape 162"/>
            <p:cNvSpPr>
              <a:spLocks noChangeArrowheads="1"/>
            </p:cNvSpPr>
            <p:nvPr>
              <p:custDataLst>
                <p:tags r:id="rId15"/>
              </p:custDataLst>
            </p:nvPr>
          </p:nvSpPr>
          <p:spPr bwMode="auto">
            <a:xfrm>
              <a:off x="4716" y="1432"/>
              <a:ext cx="851" cy="1046"/>
            </a:xfrm>
            <a:prstGeom prst="wedgeRectCallout">
              <a:avLst>
                <a:gd name="adj1" fmla="val -55287"/>
                <a:gd name="adj2" fmla="val -60421"/>
              </a:avLst>
            </a:prstGeom>
            <a:gradFill rotWithShape="1">
              <a:gsLst>
                <a:gs pos="0">
                  <a:schemeClr val="bg1"/>
                </a:gs>
                <a:gs pos="100000">
                  <a:srgbClr val="DDDDDD"/>
                </a:gs>
              </a:gsLst>
              <a:lin ang="5400000" scaled="1"/>
            </a:gradFill>
            <a:ln w="9525" algn="ctr">
              <a:solidFill>
                <a:srgbClr val="999999"/>
              </a:solidFill>
              <a:miter lim="800000"/>
              <a:headEnd/>
              <a:tailEnd/>
            </a:ln>
          </p:spPr>
          <p:txBody>
            <a:bodyPr lIns="0" tIns="0" rIns="0" bIns="0"/>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50000"/>
                </a:spcBef>
                <a:spcAft>
                  <a:spcPct val="0"/>
                </a:spcAft>
                <a:buClr>
                  <a:srgbClr val="E20074"/>
                </a:buClr>
                <a:buSzPct val="75000"/>
                <a:buFont typeface="Wingdings" panose="05000000000000000000" pitchFamily="2" charset="2"/>
                <a:buNone/>
              </a:pPr>
              <a:endParaRPr lang="en-US" altLang="en-US" sz="2200">
                <a:solidFill>
                  <a:srgbClr val="000000"/>
                </a:solidFill>
              </a:endParaRPr>
            </a:p>
          </p:txBody>
        </p:sp>
        <p:grpSp>
          <p:nvGrpSpPr>
            <p:cNvPr id="165" name="Group 163"/>
            <p:cNvGrpSpPr>
              <a:grpSpLocks/>
            </p:cNvGrpSpPr>
            <p:nvPr>
              <p:custDataLst>
                <p:tags r:id="rId16"/>
              </p:custDataLst>
            </p:nvPr>
          </p:nvGrpSpPr>
          <p:grpSpPr bwMode="auto">
            <a:xfrm>
              <a:off x="4743" y="1620"/>
              <a:ext cx="785" cy="797"/>
              <a:chOff x="931" y="2332"/>
              <a:chExt cx="1090" cy="1361"/>
            </a:xfrm>
          </p:grpSpPr>
          <p:sp>
            <p:nvSpPr>
              <p:cNvPr id="172" name="AutoShape 164"/>
              <p:cNvSpPr>
                <a:spLocks noChangeArrowheads="1"/>
              </p:cNvSpPr>
              <p:nvPr>
                <p:custDataLst>
                  <p:tags r:id="rId21"/>
                </p:custDataLst>
              </p:nvPr>
            </p:nvSpPr>
            <p:spPr bwMode="auto">
              <a:xfrm>
                <a:off x="932" y="2332"/>
                <a:ext cx="1089" cy="1361"/>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a:effectLst>
                <a:outerShdw dist="52363" dir="4557825" algn="ctr" rotWithShape="0">
                  <a:srgbClr val="C0C0C0">
                    <a:alpha val="50000"/>
                  </a:srgbClr>
                </a:outerShdw>
              </a:effectLst>
            </p:spPr>
            <p:txBody>
              <a:bodyPr anchor="ctr"/>
              <a:lstStyle/>
              <a:p>
                <a:pPr marL="85725" indent="-85725" algn="l" rtl="0" eaLnBrk="0" fontAlgn="base" hangingPunct="0">
                  <a:lnSpc>
                    <a:spcPct val="90000"/>
                  </a:lnSpc>
                  <a:spcBef>
                    <a:spcPts val="100"/>
                  </a:spcBef>
                  <a:spcAft>
                    <a:spcPct val="0"/>
                  </a:spcAft>
                  <a:buClr>
                    <a:srgbClr val="E20074"/>
                  </a:buClr>
                  <a:buSzPct val="75000"/>
                  <a:buFont typeface="Wingdings" panose="05000000000000000000" pitchFamily="2" charset="2"/>
                  <a:buChar char="§"/>
                  <a:defRPr/>
                </a:pPr>
                <a:r>
                  <a:rPr lang="en-US" sz="1200" dirty="0">
                    <a:solidFill>
                      <a:srgbClr val="000000"/>
                    </a:solidFill>
                    <a:latin typeface="Tele-GroteskNor" charset="0"/>
                    <a:cs typeface="Arial" charset="0"/>
                  </a:rPr>
                  <a:t>There are other users who rated the same item. We are interested in the Nearest Neighbors.</a:t>
                </a:r>
              </a:p>
            </p:txBody>
          </p:sp>
          <p:sp>
            <p:nvSpPr>
              <p:cNvPr id="173" name="Text Box 165"/>
              <p:cNvSpPr txBox="1">
                <a:spLocks noChangeArrowheads="1"/>
              </p:cNvSpPr>
              <p:nvPr/>
            </p:nvSpPr>
            <p:spPr bwMode="auto">
              <a:xfrm>
                <a:off x="931" y="2361"/>
                <a:ext cx="1090" cy="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lnSpc>
                    <a:spcPct val="90000"/>
                  </a:lnSpc>
                  <a:spcBef>
                    <a:spcPct val="0"/>
                  </a:spcBef>
                  <a:spcAft>
                    <a:spcPct val="30000"/>
                  </a:spcAft>
                  <a:buClr>
                    <a:srgbClr val="E20074"/>
                  </a:buClr>
                  <a:buFont typeface="Wingdings" panose="05000000000000000000" pitchFamily="2" charset="2"/>
                  <a:buChar char="§"/>
                </a:pPr>
                <a:endParaRPr lang="en-US" altLang="en-US" sz="1400">
                  <a:solidFill>
                    <a:srgbClr val="000000"/>
                  </a:solidFill>
                  <a:cs typeface="Arial" panose="020B0604020202020204" pitchFamily="34" charset="0"/>
                </a:endParaRPr>
              </a:p>
            </p:txBody>
          </p:sp>
        </p:grpSp>
        <p:grpSp>
          <p:nvGrpSpPr>
            <p:cNvPr id="166" name="Group 166"/>
            <p:cNvGrpSpPr>
              <a:grpSpLocks/>
            </p:cNvGrpSpPr>
            <p:nvPr>
              <p:custDataLst>
                <p:tags r:id="rId17"/>
              </p:custDataLst>
            </p:nvPr>
          </p:nvGrpSpPr>
          <p:grpSpPr bwMode="auto">
            <a:xfrm>
              <a:off x="4747" y="1475"/>
              <a:ext cx="792" cy="136"/>
              <a:chOff x="340" y="1888"/>
              <a:chExt cx="1105" cy="136"/>
            </a:xfrm>
          </p:grpSpPr>
          <p:sp>
            <p:nvSpPr>
              <p:cNvPr id="167" name="Text Box 83"/>
              <p:cNvSpPr txBox="1">
                <a:spLocks noChangeArrowheads="1"/>
              </p:cNvSpPr>
              <p:nvPr>
                <p:custDataLst>
                  <p:tags r:id="rId18"/>
                </p:custDataLst>
              </p:nvPr>
            </p:nvSpPr>
            <p:spPr bwMode="gray">
              <a:xfrm>
                <a:off x="467" y="1900"/>
                <a:ext cx="566"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lstStyle>
                <a:lvl1pPr defTabSz="449263" eaLnBrk="0" hangingPunct="0">
                  <a:defRPr sz="2000">
                    <a:solidFill>
                      <a:schemeClr val="tx1"/>
                    </a:solidFill>
                    <a:latin typeface="Tele-GroteskNor" charset="0"/>
                  </a:defRPr>
                </a:lvl1pPr>
                <a:lvl2pPr marL="742950" indent="-285750" defTabSz="449263" eaLnBrk="0" hangingPunct="0">
                  <a:defRPr sz="2000">
                    <a:solidFill>
                      <a:schemeClr val="tx1"/>
                    </a:solidFill>
                    <a:latin typeface="Tele-GroteskNor" charset="0"/>
                  </a:defRPr>
                </a:lvl2pPr>
                <a:lvl3pPr marL="1143000" indent="-228600" defTabSz="449263" eaLnBrk="0" hangingPunct="0">
                  <a:defRPr sz="2000">
                    <a:solidFill>
                      <a:schemeClr val="tx1"/>
                    </a:solidFill>
                    <a:latin typeface="Tele-GroteskNor" charset="0"/>
                  </a:defRPr>
                </a:lvl3pPr>
                <a:lvl4pPr marL="1600200" indent="-228600" defTabSz="449263" eaLnBrk="0" hangingPunct="0">
                  <a:defRPr sz="2000">
                    <a:solidFill>
                      <a:schemeClr val="tx1"/>
                    </a:solidFill>
                    <a:latin typeface="Tele-GroteskNor" charset="0"/>
                  </a:defRPr>
                </a:lvl4pPr>
                <a:lvl5pPr marL="2057400" indent="-228600" defTabSz="449263" eaLnBrk="0" hangingPunct="0">
                  <a:defRPr sz="2000">
                    <a:solidFill>
                      <a:schemeClr val="tx1"/>
                    </a:solidFill>
                    <a:latin typeface="Tele-GroteskNor"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fontAlgn="base">
                  <a:lnSpc>
                    <a:spcPct val="75000"/>
                  </a:lnSpc>
                  <a:spcBef>
                    <a:spcPct val="0"/>
                  </a:spcBef>
                  <a:spcAft>
                    <a:spcPct val="0"/>
                  </a:spcAft>
                  <a:buClr>
                    <a:srgbClr val="000000"/>
                  </a:buClr>
                  <a:buSzPct val="80000"/>
                  <a:buFont typeface="Tele-GroteskUlt" pitchFamily="2" charset="0"/>
                  <a:buNone/>
                </a:pPr>
                <a:r>
                  <a:rPr lang="en-US" altLang="en-US" sz="1000" b="1">
                    <a:solidFill>
                      <a:srgbClr val="FFFFFF"/>
                    </a:solidFill>
                    <a:cs typeface="Arial" panose="020B0604020202020204" pitchFamily="34" charset="0"/>
                  </a:rPr>
                  <a:t>abcd</a:t>
                </a:r>
              </a:p>
            </p:txBody>
          </p:sp>
          <p:grpSp>
            <p:nvGrpSpPr>
              <p:cNvPr id="168" name="Group 168"/>
              <p:cNvGrpSpPr>
                <a:grpSpLocks/>
              </p:cNvGrpSpPr>
              <p:nvPr>
                <p:custDataLst>
                  <p:tags r:id="rId19"/>
                </p:custDataLst>
              </p:nvPr>
            </p:nvGrpSpPr>
            <p:grpSpPr bwMode="auto">
              <a:xfrm>
                <a:off x="340" y="1888"/>
                <a:ext cx="1089" cy="136"/>
                <a:chOff x="340" y="799"/>
                <a:chExt cx="2176" cy="590"/>
              </a:xfrm>
            </p:grpSpPr>
            <p:sp>
              <p:nvSpPr>
                <p:cNvPr id="170" name="AutoShape 169"/>
                <p:cNvSpPr>
                  <a:spLocks noChangeArrowheads="1"/>
                </p:cNvSpPr>
                <p:nvPr/>
              </p:nvSpPr>
              <p:spPr bwMode="auto">
                <a:xfrm>
                  <a:off x="340" y="799"/>
                  <a:ext cx="2176" cy="590"/>
                </a:xfrm>
                <a:prstGeom prst="roundRect">
                  <a:avLst>
                    <a:gd name="adj" fmla="val 7287"/>
                  </a:avLst>
                </a:prstGeom>
                <a:solidFill>
                  <a:schemeClr val="tx1"/>
                </a:solidFill>
                <a:ln w="6350">
                  <a:solidFill>
                    <a:schemeClr val="tx1"/>
                  </a:solidFill>
                  <a:round/>
                  <a:headEnd/>
                  <a:tailEnd/>
                </a:ln>
              </p:spPr>
              <p:txBody>
                <a:bodyPr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0"/>
                    </a:spcBef>
                    <a:spcAft>
                      <a:spcPct val="0"/>
                    </a:spcAft>
                  </a:pPr>
                  <a:endParaRPr lang="en-US" altLang="en-US" sz="1000" b="1">
                    <a:solidFill>
                      <a:srgbClr val="FFFFFF"/>
                    </a:solidFill>
                    <a:cs typeface="Arial" panose="020B0604020202020204" pitchFamily="34" charset="0"/>
                  </a:endParaRPr>
                </a:p>
              </p:txBody>
            </p:sp>
            <p:sp>
              <p:nvSpPr>
                <p:cNvPr id="171" name="AutoShape 170"/>
                <p:cNvSpPr>
                  <a:spLocks noChangeArrowheads="1"/>
                </p:cNvSpPr>
                <p:nvPr/>
              </p:nvSpPr>
              <p:spPr bwMode="auto">
                <a:xfrm>
                  <a:off x="344" y="807"/>
                  <a:ext cx="2169" cy="172"/>
                </a:xfrm>
                <a:prstGeom prst="roundRect">
                  <a:avLst>
                    <a:gd name="adj" fmla="val 28486"/>
                  </a:avLst>
                </a:prstGeom>
                <a:gradFill rotWithShape="1">
                  <a:gsLst>
                    <a:gs pos="0">
                      <a:schemeClr val="bg2"/>
                    </a:gs>
                    <a:gs pos="100000">
                      <a:schemeClr val="tx1"/>
                    </a:gs>
                  </a:gsLst>
                  <a:lin ang="5400000" scaled="1"/>
                </a:gradFill>
                <a:ln w="9525">
                  <a:solidFill>
                    <a:schemeClr val="tx1"/>
                  </a:solidFill>
                  <a:round/>
                  <a:headEnd/>
                  <a:tailEnd/>
                </a:ln>
              </p:spPr>
              <p:txBody>
                <a:bodyPr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lnSpc>
                      <a:spcPct val="90000"/>
                    </a:lnSpc>
                    <a:spcBef>
                      <a:spcPct val="50000"/>
                    </a:spcBef>
                    <a:spcAft>
                      <a:spcPct val="0"/>
                    </a:spcAft>
                    <a:buClr>
                      <a:srgbClr val="E20074"/>
                    </a:buClr>
                    <a:buSzPct val="75000"/>
                    <a:buFont typeface="Wingdings" panose="05000000000000000000" pitchFamily="2" charset="2"/>
                    <a:buNone/>
                  </a:pPr>
                  <a:endParaRPr lang="en-US" altLang="en-US">
                    <a:solidFill>
                      <a:srgbClr val="000000"/>
                    </a:solidFill>
                  </a:endParaRPr>
                </a:p>
              </p:txBody>
            </p:sp>
          </p:grpSp>
          <p:sp>
            <p:nvSpPr>
              <p:cNvPr id="169" name="Text Box 171"/>
              <p:cNvSpPr txBox="1">
                <a:spLocks noChangeArrowheads="1"/>
              </p:cNvSpPr>
              <p:nvPr>
                <p:custDataLst>
                  <p:tags r:id="rId20"/>
                </p:custDataLst>
              </p:nvPr>
            </p:nvSpPr>
            <p:spPr bwMode="auto">
              <a:xfrm>
                <a:off x="355" y="1915"/>
                <a:ext cx="1090"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000" b="1">
                    <a:solidFill>
                      <a:srgbClr val="FFFFFF"/>
                    </a:solidFill>
                    <a:cs typeface="Arial" panose="020B0604020202020204" pitchFamily="34" charset="0"/>
                  </a:rPr>
                  <a:t>Other Users</a:t>
                </a:r>
              </a:p>
            </p:txBody>
          </p:sp>
        </p:grpSp>
      </p:grpSp>
      <p:grpSp>
        <p:nvGrpSpPr>
          <p:cNvPr id="174" name="Group 199"/>
          <p:cNvGrpSpPr>
            <a:grpSpLocks/>
          </p:cNvGrpSpPr>
          <p:nvPr/>
        </p:nvGrpSpPr>
        <p:grpSpPr bwMode="auto">
          <a:xfrm>
            <a:off x="2943936" y="4142806"/>
            <a:ext cx="1654175" cy="1660525"/>
            <a:chOff x="1333501" y="4333875"/>
            <a:chExt cx="1654174" cy="1660525"/>
          </a:xfrm>
        </p:grpSpPr>
        <p:sp>
          <p:nvSpPr>
            <p:cNvPr id="175" name="AutoShape 162"/>
            <p:cNvSpPr>
              <a:spLocks noChangeArrowheads="1"/>
            </p:cNvSpPr>
            <p:nvPr>
              <p:custDataLst>
                <p:tags r:id="rId8"/>
              </p:custDataLst>
            </p:nvPr>
          </p:nvSpPr>
          <p:spPr bwMode="auto">
            <a:xfrm>
              <a:off x="1333501" y="4333875"/>
              <a:ext cx="1654174" cy="1660525"/>
            </a:xfrm>
            <a:prstGeom prst="wedgeRectCallout">
              <a:avLst>
                <a:gd name="adj1" fmla="val 61028"/>
                <a:gd name="adj2" fmla="val 58889"/>
              </a:avLst>
            </a:prstGeom>
            <a:gradFill rotWithShape="1">
              <a:gsLst>
                <a:gs pos="0">
                  <a:schemeClr val="bg1"/>
                </a:gs>
                <a:gs pos="100000">
                  <a:srgbClr val="DDDDDD"/>
                </a:gs>
              </a:gsLst>
              <a:lin ang="5400000" scaled="1"/>
            </a:gradFill>
            <a:ln w="9525" algn="ctr">
              <a:solidFill>
                <a:srgbClr val="999999"/>
              </a:solidFill>
              <a:miter lim="800000"/>
              <a:headEnd/>
              <a:tailEnd/>
            </a:ln>
          </p:spPr>
          <p:txBody>
            <a:bodyPr lIns="0" tIns="0" rIns="0" bIns="0"/>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50000"/>
                </a:spcBef>
                <a:spcAft>
                  <a:spcPct val="0"/>
                </a:spcAft>
                <a:buClr>
                  <a:srgbClr val="E20074"/>
                </a:buClr>
                <a:buSzPct val="75000"/>
                <a:buFont typeface="Wingdings" panose="05000000000000000000" pitchFamily="2" charset="2"/>
                <a:buNone/>
              </a:pPr>
              <a:endParaRPr lang="en-US" altLang="en-US" sz="2200">
                <a:solidFill>
                  <a:srgbClr val="000000"/>
                </a:solidFill>
              </a:endParaRPr>
            </a:p>
          </p:txBody>
        </p:sp>
        <p:grpSp>
          <p:nvGrpSpPr>
            <p:cNvPr id="176" name="Group 163"/>
            <p:cNvGrpSpPr>
              <a:grpSpLocks/>
            </p:cNvGrpSpPr>
            <p:nvPr>
              <p:custDataLst>
                <p:tags r:id="rId9"/>
              </p:custDataLst>
            </p:nvPr>
          </p:nvGrpSpPr>
          <p:grpSpPr bwMode="auto">
            <a:xfrm>
              <a:off x="1385984" y="4632325"/>
              <a:ext cx="1525883" cy="1265238"/>
              <a:chOff x="931" y="2332"/>
              <a:chExt cx="1090" cy="1361"/>
            </a:xfrm>
          </p:grpSpPr>
          <p:sp>
            <p:nvSpPr>
              <p:cNvPr id="183" name="AutoShape 164"/>
              <p:cNvSpPr>
                <a:spLocks noChangeArrowheads="1"/>
              </p:cNvSpPr>
              <p:nvPr>
                <p:custDataLst>
                  <p:tags r:id="rId14"/>
                </p:custDataLst>
              </p:nvPr>
            </p:nvSpPr>
            <p:spPr bwMode="auto">
              <a:xfrm>
                <a:off x="932" y="2332"/>
                <a:ext cx="1089" cy="1361"/>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a:effectLst>
                <a:outerShdw dist="52363" dir="4557825" algn="ctr" rotWithShape="0">
                  <a:srgbClr val="C0C0C0">
                    <a:alpha val="50000"/>
                  </a:srgbClr>
                </a:outerShdw>
              </a:effectLst>
            </p:spPr>
            <p:txBody>
              <a:bodyPr anchor="ctr"/>
              <a:lstStyle/>
              <a:p>
                <a:pPr marL="85725" indent="-85725" algn="l" rtl="0" eaLnBrk="0" fontAlgn="base" hangingPunct="0">
                  <a:lnSpc>
                    <a:spcPct val="90000"/>
                  </a:lnSpc>
                  <a:spcBef>
                    <a:spcPts val="100"/>
                  </a:spcBef>
                  <a:spcAft>
                    <a:spcPct val="0"/>
                  </a:spcAft>
                  <a:buClr>
                    <a:srgbClr val="E20074"/>
                  </a:buClr>
                  <a:buSzPct val="75000"/>
                  <a:buFont typeface="Wingdings" panose="05000000000000000000" pitchFamily="2" charset="2"/>
                  <a:buChar char="§"/>
                  <a:defRPr/>
                </a:pPr>
                <a:r>
                  <a:rPr lang="en-US" sz="1200" dirty="0">
                    <a:solidFill>
                      <a:srgbClr val="000000"/>
                    </a:solidFill>
                    <a:latin typeface="Tele-GroteskNor" charset="0"/>
                    <a:cs typeface="Arial" charset="0"/>
                  </a:rPr>
                  <a:t>We are looking for the Nearest Neighbor. The one with the lowest Hamming distance.</a:t>
                </a:r>
              </a:p>
            </p:txBody>
          </p:sp>
          <p:sp>
            <p:nvSpPr>
              <p:cNvPr id="184" name="Text Box 165"/>
              <p:cNvSpPr txBox="1">
                <a:spLocks noChangeArrowheads="1"/>
              </p:cNvSpPr>
              <p:nvPr/>
            </p:nvSpPr>
            <p:spPr bwMode="auto">
              <a:xfrm>
                <a:off x="931" y="2361"/>
                <a:ext cx="1090" cy="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lnSpc>
                    <a:spcPct val="90000"/>
                  </a:lnSpc>
                  <a:spcBef>
                    <a:spcPct val="0"/>
                  </a:spcBef>
                  <a:spcAft>
                    <a:spcPct val="30000"/>
                  </a:spcAft>
                  <a:buClr>
                    <a:srgbClr val="E20074"/>
                  </a:buClr>
                  <a:buFont typeface="Wingdings" panose="05000000000000000000" pitchFamily="2" charset="2"/>
                  <a:buChar char="§"/>
                </a:pPr>
                <a:endParaRPr lang="en-US" altLang="en-US" sz="1400">
                  <a:solidFill>
                    <a:srgbClr val="000000"/>
                  </a:solidFill>
                  <a:cs typeface="Arial" panose="020B0604020202020204" pitchFamily="34" charset="0"/>
                </a:endParaRPr>
              </a:p>
            </p:txBody>
          </p:sp>
        </p:grpSp>
        <p:grpSp>
          <p:nvGrpSpPr>
            <p:cNvPr id="177" name="Group 166"/>
            <p:cNvGrpSpPr>
              <a:grpSpLocks/>
            </p:cNvGrpSpPr>
            <p:nvPr>
              <p:custDataLst>
                <p:tags r:id="rId10"/>
              </p:custDataLst>
            </p:nvPr>
          </p:nvGrpSpPr>
          <p:grpSpPr bwMode="auto">
            <a:xfrm>
              <a:off x="1393759" y="4402138"/>
              <a:ext cx="1539490" cy="215900"/>
              <a:chOff x="340" y="1888"/>
              <a:chExt cx="1105" cy="136"/>
            </a:xfrm>
          </p:grpSpPr>
          <p:sp>
            <p:nvSpPr>
              <p:cNvPr id="178" name="Text Box 83"/>
              <p:cNvSpPr txBox="1">
                <a:spLocks noChangeArrowheads="1"/>
              </p:cNvSpPr>
              <p:nvPr>
                <p:custDataLst>
                  <p:tags r:id="rId11"/>
                </p:custDataLst>
              </p:nvPr>
            </p:nvSpPr>
            <p:spPr bwMode="gray">
              <a:xfrm>
                <a:off x="467" y="1900"/>
                <a:ext cx="566"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lstStyle>
                <a:lvl1pPr defTabSz="449263" eaLnBrk="0" hangingPunct="0">
                  <a:defRPr sz="2000">
                    <a:solidFill>
                      <a:schemeClr val="tx1"/>
                    </a:solidFill>
                    <a:latin typeface="Tele-GroteskNor" charset="0"/>
                  </a:defRPr>
                </a:lvl1pPr>
                <a:lvl2pPr marL="742950" indent="-285750" defTabSz="449263" eaLnBrk="0" hangingPunct="0">
                  <a:defRPr sz="2000">
                    <a:solidFill>
                      <a:schemeClr val="tx1"/>
                    </a:solidFill>
                    <a:latin typeface="Tele-GroteskNor" charset="0"/>
                  </a:defRPr>
                </a:lvl2pPr>
                <a:lvl3pPr marL="1143000" indent="-228600" defTabSz="449263" eaLnBrk="0" hangingPunct="0">
                  <a:defRPr sz="2000">
                    <a:solidFill>
                      <a:schemeClr val="tx1"/>
                    </a:solidFill>
                    <a:latin typeface="Tele-GroteskNor" charset="0"/>
                  </a:defRPr>
                </a:lvl3pPr>
                <a:lvl4pPr marL="1600200" indent="-228600" defTabSz="449263" eaLnBrk="0" hangingPunct="0">
                  <a:defRPr sz="2000">
                    <a:solidFill>
                      <a:schemeClr val="tx1"/>
                    </a:solidFill>
                    <a:latin typeface="Tele-GroteskNor" charset="0"/>
                  </a:defRPr>
                </a:lvl4pPr>
                <a:lvl5pPr marL="2057400" indent="-228600" defTabSz="449263" eaLnBrk="0" hangingPunct="0">
                  <a:defRPr sz="2000">
                    <a:solidFill>
                      <a:schemeClr val="tx1"/>
                    </a:solidFill>
                    <a:latin typeface="Tele-GroteskNor"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fontAlgn="base">
                  <a:lnSpc>
                    <a:spcPct val="75000"/>
                  </a:lnSpc>
                  <a:spcBef>
                    <a:spcPct val="0"/>
                  </a:spcBef>
                  <a:spcAft>
                    <a:spcPct val="0"/>
                  </a:spcAft>
                  <a:buClr>
                    <a:srgbClr val="000000"/>
                  </a:buClr>
                  <a:buSzPct val="80000"/>
                  <a:buFont typeface="Tele-GroteskUlt" pitchFamily="2" charset="0"/>
                  <a:buNone/>
                </a:pPr>
                <a:r>
                  <a:rPr lang="en-US" altLang="en-US" sz="1000" b="1">
                    <a:solidFill>
                      <a:srgbClr val="FFFFFF"/>
                    </a:solidFill>
                    <a:cs typeface="Arial" panose="020B0604020202020204" pitchFamily="34" charset="0"/>
                  </a:rPr>
                  <a:t>abcd</a:t>
                </a:r>
              </a:p>
            </p:txBody>
          </p:sp>
          <p:grpSp>
            <p:nvGrpSpPr>
              <p:cNvPr id="179" name="Group 168"/>
              <p:cNvGrpSpPr>
                <a:grpSpLocks/>
              </p:cNvGrpSpPr>
              <p:nvPr>
                <p:custDataLst>
                  <p:tags r:id="rId12"/>
                </p:custDataLst>
              </p:nvPr>
            </p:nvGrpSpPr>
            <p:grpSpPr bwMode="auto">
              <a:xfrm>
                <a:off x="340" y="1888"/>
                <a:ext cx="1089" cy="136"/>
                <a:chOff x="340" y="799"/>
                <a:chExt cx="2176" cy="590"/>
              </a:xfrm>
            </p:grpSpPr>
            <p:sp>
              <p:nvSpPr>
                <p:cNvPr id="181" name="AutoShape 169"/>
                <p:cNvSpPr>
                  <a:spLocks noChangeArrowheads="1"/>
                </p:cNvSpPr>
                <p:nvPr/>
              </p:nvSpPr>
              <p:spPr bwMode="auto">
                <a:xfrm>
                  <a:off x="340" y="799"/>
                  <a:ext cx="2176" cy="590"/>
                </a:xfrm>
                <a:prstGeom prst="roundRect">
                  <a:avLst>
                    <a:gd name="adj" fmla="val 7287"/>
                  </a:avLst>
                </a:prstGeom>
                <a:solidFill>
                  <a:schemeClr val="tx1"/>
                </a:solidFill>
                <a:ln w="6350">
                  <a:solidFill>
                    <a:schemeClr val="tx1"/>
                  </a:solidFill>
                  <a:round/>
                  <a:headEnd/>
                  <a:tailEnd/>
                </a:ln>
              </p:spPr>
              <p:txBody>
                <a:bodyPr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0"/>
                    </a:spcBef>
                    <a:spcAft>
                      <a:spcPct val="0"/>
                    </a:spcAft>
                  </a:pPr>
                  <a:endParaRPr lang="en-US" altLang="en-US" sz="1000" b="1">
                    <a:solidFill>
                      <a:srgbClr val="FFFFFF"/>
                    </a:solidFill>
                    <a:cs typeface="Arial" panose="020B0604020202020204" pitchFamily="34" charset="0"/>
                  </a:endParaRPr>
                </a:p>
              </p:txBody>
            </p:sp>
            <p:sp>
              <p:nvSpPr>
                <p:cNvPr id="182" name="AutoShape 170"/>
                <p:cNvSpPr>
                  <a:spLocks noChangeArrowheads="1"/>
                </p:cNvSpPr>
                <p:nvPr/>
              </p:nvSpPr>
              <p:spPr bwMode="auto">
                <a:xfrm>
                  <a:off x="344" y="807"/>
                  <a:ext cx="2169" cy="172"/>
                </a:xfrm>
                <a:prstGeom prst="roundRect">
                  <a:avLst>
                    <a:gd name="adj" fmla="val 28486"/>
                  </a:avLst>
                </a:prstGeom>
                <a:gradFill rotWithShape="1">
                  <a:gsLst>
                    <a:gs pos="0">
                      <a:schemeClr val="bg2"/>
                    </a:gs>
                    <a:gs pos="100000">
                      <a:schemeClr val="tx1"/>
                    </a:gs>
                  </a:gsLst>
                  <a:lin ang="5400000" scaled="1"/>
                </a:gradFill>
                <a:ln w="9525">
                  <a:solidFill>
                    <a:schemeClr val="tx1"/>
                  </a:solidFill>
                  <a:round/>
                  <a:headEnd/>
                  <a:tailEnd/>
                </a:ln>
              </p:spPr>
              <p:txBody>
                <a:bodyPr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lnSpc>
                      <a:spcPct val="90000"/>
                    </a:lnSpc>
                    <a:spcBef>
                      <a:spcPct val="50000"/>
                    </a:spcBef>
                    <a:spcAft>
                      <a:spcPct val="0"/>
                    </a:spcAft>
                    <a:buClr>
                      <a:srgbClr val="E20074"/>
                    </a:buClr>
                    <a:buSzPct val="75000"/>
                    <a:buFont typeface="Wingdings" panose="05000000000000000000" pitchFamily="2" charset="2"/>
                    <a:buNone/>
                  </a:pPr>
                  <a:endParaRPr lang="en-US" altLang="en-US">
                    <a:solidFill>
                      <a:srgbClr val="000000"/>
                    </a:solidFill>
                  </a:endParaRPr>
                </a:p>
              </p:txBody>
            </p:sp>
          </p:grpSp>
          <p:sp>
            <p:nvSpPr>
              <p:cNvPr id="180" name="Text Box 171"/>
              <p:cNvSpPr txBox="1">
                <a:spLocks noChangeArrowheads="1"/>
              </p:cNvSpPr>
              <p:nvPr>
                <p:custDataLst>
                  <p:tags r:id="rId13"/>
                </p:custDataLst>
              </p:nvPr>
            </p:nvSpPr>
            <p:spPr bwMode="auto">
              <a:xfrm>
                <a:off x="355" y="1915"/>
                <a:ext cx="1090"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000" b="1">
                    <a:solidFill>
                      <a:srgbClr val="FFFFFF"/>
                    </a:solidFill>
                    <a:cs typeface="Arial" panose="020B0604020202020204" pitchFamily="34" charset="0"/>
                  </a:rPr>
                  <a:t>Nearest Neighbors</a:t>
                </a:r>
              </a:p>
            </p:txBody>
          </p:sp>
        </p:grpSp>
      </p:grpSp>
      <p:grpSp>
        <p:nvGrpSpPr>
          <p:cNvPr id="185" name="Group 173"/>
          <p:cNvGrpSpPr>
            <a:grpSpLocks/>
          </p:cNvGrpSpPr>
          <p:nvPr/>
        </p:nvGrpSpPr>
        <p:grpSpPr bwMode="auto">
          <a:xfrm>
            <a:off x="4615574" y="2093344"/>
            <a:ext cx="1654175" cy="1660525"/>
            <a:chOff x="4716" y="1432"/>
            <a:chExt cx="851" cy="1046"/>
          </a:xfrm>
        </p:grpSpPr>
        <p:sp>
          <p:nvSpPr>
            <p:cNvPr id="186" name="AutoShape 162"/>
            <p:cNvSpPr>
              <a:spLocks noChangeArrowheads="1"/>
            </p:cNvSpPr>
            <p:nvPr>
              <p:custDataLst>
                <p:tags r:id="rId1"/>
              </p:custDataLst>
            </p:nvPr>
          </p:nvSpPr>
          <p:spPr bwMode="auto">
            <a:xfrm>
              <a:off x="4716" y="1432"/>
              <a:ext cx="851" cy="1046"/>
            </a:xfrm>
            <a:prstGeom prst="wedgeRectCallout">
              <a:avLst>
                <a:gd name="adj1" fmla="val -55287"/>
                <a:gd name="adj2" fmla="val -60421"/>
              </a:avLst>
            </a:prstGeom>
            <a:gradFill rotWithShape="1">
              <a:gsLst>
                <a:gs pos="0">
                  <a:schemeClr val="bg1"/>
                </a:gs>
                <a:gs pos="100000">
                  <a:srgbClr val="DDDDDD"/>
                </a:gs>
              </a:gsLst>
              <a:lin ang="5400000" scaled="1"/>
            </a:gradFill>
            <a:ln w="9525" algn="ctr">
              <a:solidFill>
                <a:srgbClr val="999999"/>
              </a:solidFill>
              <a:miter lim="800000"/>
              <a:headEnd/>
              <a:tailEnd/>
            </a:ln>
          </p:spPr>
          <p:txBody>
            <a:bodyPr lIns="0" tIns="0" rIns="0" bIns="0"/>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50000"/>
                </a:spcBef>
                <a:spcAft>
                  <a:spcPct val="0"/>
                </a:spcAft>
                <a:buClr>
                  <a:srgbClr val="E20074"/>
                </a:buClr>
                <a:buSzPct val="75000"/>
                <a:buFont typeface="Wingdings" panose="05000000000000000000" pitchFamily="2" charset="2"/>
                <a:buNone/>
              </a:pPr>
              <a:endParaRPr lang="en-US" altLang="en-US" sz="2200">
                <a:solidFill>
                  <a:srgbClr val="000000"/>
                </a:solidFill>
              </a:endParaRPr>
            </a:p>
          </p:txBody>
        </p:sp>
        <p:grpSp>
          <p:nvGrpSpPr>
            <p:cNvPr id="187" name="Group 163"/>
            <p:cNvGrpSpPr>
              <a:grpSpLocks/>
            </p:cNvGrpSpPr>
            <p:nvPr>
              <p:custDataLst>
                <p:tags r:id="rId2"/>
              </p:custDataLst>
            </p:nvPr>
          </p:nvGrpSpPr>
          <p:grpSpPr bwMode="auto">
            <a:xfrm>
              <a:off x="4743" y="1620"/>
              <a:ext cx="785" cy="797"/>
              <a:chOff x="931" y="2332"/>
              <a:chExt cx="1090" cy="1361"/>
            </a:xfrm>
          </p:grpSpPr>
          <p:sp>
            <p:nvSpPr>
              <p:cNvPr id="194" name="AutoShape 164"/>
              <p:cNvSpPr>
                <a:spLocks noChangeArrowheads="1"/>
              </p:cNvSpPr>
              <p:nvPr>
                <p:custDataLst>
                  <p:tags r:id="rId7"/>
                </p:custDataLst>
              </p:nvPr>
            </p:nvSpPr>
            <p:spPr bwMode="auto">
              <a:xfrm>
                <a:off x="932" y="2332"/>
                <a:ext cx="1089" cy="1361"/>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a:effectLst>
                <a:outerShdw dist="52363" dir="4557825" algn="ctr" rotWithShape="0">
                  <a:srgbClr val="C0C0C0">
                    <a:alpha val="50000"/>
                  </a:srgbClr>
                </a:outerShdw>
              </a:effectLst>
            </p:spPr>
            <p:txBody>
              <a:bodyPr anchor="ctr"/>
              <a:lstStyle/>
              <a:p>
                <a:pPr marL="85725" indent="-85725" algn="l" rtl="0" eaLnBrk="0" fontAlgn="base" hangingPunct="0">
                  <a:lnSpc>
                    <a:spcPct val="90000"/>
                  </a:lnSpc>
                  <a:spcBef>
                    <a:spcPts val="100"/>
                  </a:spcBef>
                  <a:spcAft>
                    <a:spcPct val="0"/>
                  </a:spcAft>
                  <a:buClr>
                    <a:srgbClr val="E20074"/>
                  </a:buClr>
                  <a:buSzPct val="75000"/>
                  <a:buFont typeface="Wingdings" panose="05000000000000000000" pitchFamily="2" charset="2"/>
                  <a:buChar char="§"/>
                  <a:defRPr/>
                </a:pPr>
                <a:r>
                  <a:rPr lang="en-US" sz="1200" dirty="0">
                    <a:solidFill>
                      <a:srgbClr val="000000"/>
                    </a:solidFill>
                    <a:latin typeface="Tele-GroteskNor" charset="0"/>
                    <a:cs typeface="Arial" charset="0"/>
                  </a:rPr>
                  <a:t>The prediction was made based on the nearest neighbor.</a:t>
                </a:r>
              </a:p>
            </p:txBody>
          </p:sp>
          <p:sp>
            <p:nvSpPr>
              <p:cNvPr id="195" name="Text Box 165"/>
              <p:cNvSpPr txBox="1">
                <a:spLocks noChangeArrowheads="1"/>
              </p:cNvSpPr>
              <p:nvPr/>
            </p:nvSpPr>
            <p:spPr bwMode="auto">
              <a:xfrm>
                <a:off x="931" y="2361"/>
                <a:ext cx="1090" cy="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lnSpc>
                    <a:spcPct val="90000"/>
                  </a:lnSpc>
                  <a:spcBef>
                    <a:spcPct val="0"/>
                  </a:spcBef>
                  <a:spcAft>
                    <a:spcPct val="30000"/>
                  </a:spcAft>
                  <a:buClr>
                    <a:srgbClr val="E20074"/>
                  </a:buClr>
                  <a:buFont typeface="Wingdings" panose="05000000000000000000" pitchFamily="2" charset="2"/>
                  <a:buChar char="§"/>
                </a:pPr>
                <a:endParaRPr lang="en-US" altLang="en-US" sz="1400">
                  <a:solidFill>
                    <a:srgbClr val="000000"/>
                  </a:solidFill>
                  <a:cs typeface="Arial" panose="020B0604020202020204" pitchFamily="34" charset="0"/>
                </a:endParaRPr>
              </a:p>
            </p:txBody>
          </p:sp>
        </p:grpSp>
        <p:grpSp>
          <p:nvGrpSpPr>
            <p:cNvPr id="188" name="Group 166"/>
            <p:cNvGrpSpPr>
              <a:grpSpLocks/>
            </p:cNvGrpSpPr>
            <p:nvPr>
              <p:custDataLst>
                <p:tags r:id="rId3"/>
              </p:custDataLst>
            </p:nvPr>
          </p:nvGrpSpPr>
          <p:grpSpPr bwMode="auto">
            <a:xfrm>
              <a:off x="4747" y="1475"/>
              <a:ext cx="792" cy="136"/>
              <a:chOff x="340" y="1888"/>
              <a:chExt cx="1105" cy="136"/>
            </a:xfrm>
          </p:grpSpPr>
          <p:sp>
            <p:nvSpPr>
              <p:cNvPr id="189" name="Text Box 83"/>
              <p:cNvSpPr txBox="1">
                <a:spLocks noChangeArrowheads="1"/>
              </p:cNvSpPr>
              <p:nvPr>
                <p:custDataLst>
                  <p:tags r:id="rId4"/>
                </p:custDataLst>
              </p:nvPr>
            </p:nvSpPr>
            <p:spPr bwMode="gray">
              <a:xfrm>
                <a:off x="467" y="1900"/>
                <a:ext cx="566"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lstStyle>
                <a:lvl1pPr defTabSz="449263" eaLnBrk="0" hangingPunct="0">
                  <a:defRPr sz="2000">
                    <a:solidFill>
                      <a:schemeClr val="tx1"/>
                    </a:solidFill>
                    <a:latin typeface="Tele-GroteskNor" charset="0"/>
                  </a:defRPr>
                </a:lvl1pPr>
                <a:lvl2pPr marL="742950" indent="-285750" defTabSz="449263" eaLnBrk="0" hangingPunct="0">
                  <a:defRPr sz="2000">
                    <a:solidFill>
                      <a:schemeClr val="tx1"/>
                    </a:solidFill>
                    <a:latin typeface="Tele-GroteskNor" charset="0"/>
                  </a:defRPr>
                </a:lvl2pPr>
                <a:lvl3pPr marL="1143000" indent="-228600" defTabSz="449263" eaLnBrk="0" hangingPunct="0">
                  <a:defRPr sz="2000">
                    <a:solidFill>
                      <a:schemeClr val="tx1"/>
                    </a:solidFill>
                    <a:latin typeface="Tele-GroteskNor" charset="0"/>
                  </a:defRPr>
                </a:lvl3pPr>
                <a:lvl4pPr marL="1600200" indent="-228600" defTabSz="449263" eaLnBrk="0" hangingPunct="0">
                  <a:defRPr sz="2000">
                    <a:solidFill>
                      <a:schemeClr val="tx1"/>
                    </a:solidFill>
                    <a:latin typeface="Tele-GroteskNor" charset="0"/>
                  </a:defRPr>
                </a:lvl4pPr>
                <a:lvl5pPr marL="2057400" indent="-228600" defTabSz="449263" eaLnBrk="0" hangingPunct="0">
                  <a:defRPr sz="2000">
                    <a:solidFill>
                      <a:schemeClr val="tx1"/>
                    </a:solidFill>
                    <a:latin typeface="Tele-GroteskNor"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fontAlgn="base">
                  <a:lnSpc>
                    <a:spcPct val="75000"/>
                  </a:lnSpc>
                  <a:spcBef>
                    <a:spcPct val="0"/>
                  </a:spcBef>
                  <a:spcAft>
                    <a:spcPct val="0"/>
                  </a:spcAft>
                  <a:buClr>
                    <a:srgbClr val="000000"/>
                  </a:buClr>
                  <a:buSzPct val="80000"/>
                  <a:buFont typeface="Tele-GroteskUlt" pitchFamily="2" charset="0"/>
                  <a:buNone/>
                </a:pPr>
                <a:r>
                  <a:rPr lang="en-US" altLang="en-US" sz="1000" b="1">
                    <a:solidFill>
                      <a:srgbClr val="FFFFFF"/>
                    </a:solidFill>
                    <a:cs typeface="Arial" panose="020B0604020202020204" pitchFamily="34" charset="0"/>
                  </a:rPr>
                  <a:t>abcd</a:t>
                </a:r>
              </a:p>
            </p:txBody>
          </p:sp>
          <p:grpSp>
            <p:nvGrpSpPr>
              <p:cNvPr id="190" name="Group 168"/>
              <p:cNvGrpSpPr>
                <a:grpSpLocks/>
              </p:cNvGrpSpPr>
              <p:nvPr>
                <p:custDataLst>
                  <p:tags r:id="rId5"/>
                </p:custDataLst>
              </p:nvPr>
            </p:nvGrpSpPr>
            <p:grpSpPr bwMode="auto">
              <a:xfrm>
                <a:off x="340" y="1888"/>
                <a:ext cx="1089" cy="136"/>
                <a:chOff x="340" y="799"/>
                <a:chExt cx="2176" cy="590"/>
              </a:xfrm>
            </p:grpSpPr>
            <p:sp>
              <p:nvSpPr>
                <p:cNvPr id="192" name="AutoShape 169"/>
                <p:cNvSpPr>
                  <a:spLocks noChangeArrowheads="1"/>
                </p:cNvSpPr>
                <p:nvPr/>
              </p:nvSpPr>
              <p:spPr bwMode="auto">
                <a:xfrm>
                  <a:off x="340" y="799"/>
                  <a:ext cx="2176" cy="590"/>
                </a:xfrm>
                <a:prstGeom prst="roundRect">
                  <a:avLst>
                    <a:gd name="adj" fmla="val 7287"/>
                  </a:avLst>
                </a:prstGeom>
                <a:solidFill>
                  <a:schemeClr val="tx1"/>
                </a:solidFill>
                <a:ln w="6350">
                  <a:solidFill>
                    <a:schemeClr val="tx1"/>
                  </a:solidFill>
                  <a:round/>
                  <a:headEnd/>
                  <a:tailEnd/>
                </a:ln>
              </p:spPr>
              <p:txBody>
                <a:bodyPr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0"/>
                    </a:spcBef>
                    <a:spcAft>
                      <a:spcPct val="0"/>
                    </a:spcAft>
                  </a:pPr>
                  <a:endParaRPr lang="en-US" altLang="en-US" sz="1000" b="1">
                    <a:solidFill>
                      <a:srgbClr val="FFFFFF"/>
                    </a:solidFill>
                    <a:cs typeface="Arial" panose="020B0604020202020204" pitchFamily="34" charset="0"/>
                  </a:endParaRPr>
                </a:p>
              </p:txBody>
            </p:sp>
            <p:sp>
              <p:nvSpPr>
                <p:cNvPr id="193" name="AutoShape 170"/>
                <p:cNvSpPr>
                  <a:spLocks noChangeArrowheads="1"/>
                </p:cNvSpPr>
                <p:nvPr/>
              </p:nvSpPr>
              <p:spPr bwMode="auto">
                <a:xfrm>
                  <a:off x="344" y="807"/>
                  <a:ext cx="2169" cy="172"/>
                </a:xfrm>
                <a:prstGeom prst="roundRect">
                  <a:avLst>
                    <a:gd name="adj" fmla="val 28486"/>
                  </a:avLst>
                </a:prstGeom>
                <a:gradFill rotWithShape="1">
                  <a:gsLst>
                    <a:gs pos="0">
                      <a:schemeClr val="bg2"/>
                    </a:gs>
                    <a:gs pos="100000">
                      <a:schemeClr val="tx1"/>
                    </a:gs>
                  </a:gsLst>
                  <a:lin ang="5400000" scaled="1"/>
                </a:gradFill>
                <a:ln w="9525">
                  <a:solidFill>
                    <a:schemeClr val="tx1"/>
                  </a:solidFill>
                  <a:round/>
                  <a:headEnd/>
                  <a:tailEnd/>
                </a:ln>
              </p:spPr>
              <p:txBody>
                <a:bodyPr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lnSpc>
                      <a:spcPct val="90000"/>
                    </a:lnSpc>
                    <a:spcBef>
                      <a:spcPct val="50000"/>
                    </a:spcBef>
                    <a:spcAft>
                      <a:spcPct val="0"/>
                    </a:spcAft>
                    <a:buClr>
                      <a:srgbClr val="E20074"/>
                    </a:buClr>
                    <a:buSzPct val="75000"/>
                    <a:buFont typeface="Wingdings" panose="05000000000000000000" pitchFamily="2" charset="2"/>
                    <a:buNone/>
                  </a:pPr>
                  <a:endParaRPr lang="en-US" altLang="en-US">
                    <a:solidFill>
                      <a:srgbClr val="000000"/>
                    </a:solidFill>
                  </a:endParaRPr>
                </a:p>
              </p:txBody>
            </p:sp>
          </p:grpSp>
          <p:sp>
            <p:nvSpPr>
              <p:cNvPr id="191" name="Text Box 171"/>
              <p:cNvSpPr txBox="1">
                <a:spLocks noChangeArrowheads="1"/>
              </p:cNvSpPr>
              <p:nvPr>
                <p:custDataLst>
                  <p:tags r:id="rId6"/>
                </p:custDataLst>
              </p:nvPr>
            </p:nvSpPr>
            <p:spPr bwMode="auto">
              <a:xfrm>
                <a:off x="355" y="1915"/>
                <a:ext cx="1090"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000" b="1">
                    <a:solidFill>
                      <a:srgbClr val="FFFFFF"/>
                    </a:solidFill>
                    <a:cs typeface="Arial" panose="020B0604020202020204" pitchFamily="34" charset="0"/>
                  </a:rPr>
                  <a:t>Prediction</a:t>
                </a:r>
              </a:p>
            </p:txBody>
          </p:sp>
        </p:grpSp>
      </p:grpSp>
      <p:sp>
        <p:nvSpPr>
          <p:cNvPr id="197" name="TextBox 196"/>
          <p:cNvSpPr txBox="1"/>
          <p:nvPr/>
        </p:nvSpPr>
        <p:spPr>
          <a:xfrm>
            <a:off x="402929" y="233762"/>
            <a:ext cx="10794460"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Using predefined similarity measure: </a:t>
            </a:r>
            <a:endParaRPr lang="en-IN" sz="3200"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295880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32"/>
                                        </p:tgtEl>
                                        <p:attrNameLst>
                                          <p:attrName>style.visibility</p:attrName>
                                        </p:attrNameLst>
                                      </p:cBhvr>
                                      <p:to>
                                        <p:strVal val="visible"/>
                                      </p:to>
                                    </p:set>
                                    <p:anim calcmode="lin" valueType="num">
                                      <p:cBhvr additive="base">
                                        <p:cTn id="15" dur="500" fill="hold"/>
                                        <p:tgtEl>
                                          <p:spTgt spid="132"/>
                                        </p:tgtEl>
                                        <p:attrNameLst>
                                          <p:attrName>ppt_x</p:attrName>
                                        </p:attrNameLst>
                                      </p:cBhvr>
                                      <p:tavLst>
                                        <p:tav tm="0">
                                          <p:val>
                                            <p:strVal val="0-#ppt_w/2"/>
                                          </p:val>
                                        </p:tav>
                                        <p:tav tm="100000">
                                          <p:val>
                                            <p:strVal val="#ppt_x"/>
                                          </p:val>
                                        </p:tav>
                                      </p:tavLst>
                                    </p:anim>
                                    <p:anim calcmode="lin" valueType="num">
                                      <p:cBhvr additive="base">
                                        <p:cTn id="16" dur="500" fill="hold"/>
                                        <p:tgtEl>
                                          <p:spTgt spid="13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0-#ppt_w/2"/>
                                          </p:val>
                                        </p:tav>
                                        <p:tav tm="100000">
                                          <p:val>
                                            <p:strVal val="#ppt_x"/>
                                          </p:val>
                                        </p:tav>
                                      </p:tavLst>
                                    </p:anim>
                                    <p:anim calcmode="lin" valueType="num">
                                      <p:cBhvr additive="base">
                                        <p:cTn id="32"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3"/>
                                        </p:tgtEl>
                                        <p:attrNameLst>
                                          <p:attrName>style.visibility</p:attrName>
                                        </p:attrNameLst>
                                      </p:cBhvr>
                                      <p:to>
                                        <p:strVal val="visible"/>
                                      </p:to>
                                    </p:set>
                                    <p:anim calcmode="lin" valueType="num">
                                      <p:cBhvr additive="base">
                                        <p:cTn id="37" dur="500" fill="hold"/>
                                        <p:tgtEl>
                                          <p:spTgt spid="133"/>
                                        </p:tgtEl>
                                        <p:attrNameLst>
                                          <p:attrName>ppt_x</p:attrName>
                                        </p:attrNameLst>
                                      </p:cBhvr>
                                      <p:tavLst>
                                        <p:tav tm="0">
                                          <p:val>
                                            <p:strVal val="0-#ppt_w/2"/>
                                          </p:val>
                                        </p:tav>
                                        <p:tav tm="100000">
                                          <p:val>
                                            <p:strVal val="#ppt_x"/>
                                          </p:val>
                                        </p:tav>
                                      </p:tavLst>
                                    </p:anim>
                                    <p:anim calcmode="lin" valueType="num">
                                      <p:cBhvr additive="base">
                                        <p:cTn id="38" dur="500" fill="hold"/>
                                        <p:tgtEl>
                                          <p:spTgt spid="133"/>
                                        </p:tgtEl>
                                        <p:attrNameLst>
                                          <p:attrName>ppt_y</p:attrName>
                                        </p:attrNameLst>
                                      </p:cBhvr>
                                      <p:tavLst>
                                        <p:tav tm="0">
                                          <p:val>
                                            <p:strVal val="#ppt_y"/>
                                          </p:val>
                                        </p:tav>
                                        <p:tav tm="100000">
                                          <p:val>
                                            <p:strVal val="#ppt_y"/>
                                          </p:val>
                                        </p:tav>
                                      </p:tavLst>
                                    </p:anim>
                                  </p:childTnLst>
                                </p:cTn>
                              </p:par>
                              <p:par>
                                <p:cTn id="39" presetID="3" presetClass="exit" presetSubtype="10" fill="hold" nodeType="withEffect">
                                  <p:stCondLst>
                                    <p:cond delay="0"/>
                                  </p:stCondLst>
                                  <p:childTnLst>
                                    <p:animEffect transition="out" filter="blinds(horizontal)">
                                      <p:cBhvr>
                                        <p:cTn id="40" dur="500"/>
                                        <p:tgtEl>
                                          <p:spTgt spid="152"/>
                                        </p:tgtEl>
                                      </p:cBhvr>
                                    </p:animEffect>
                                    <p:set>
                                      <p:cBhvr>
                                        <p:cTn id="41" dur="1" fill="hold">
                                          <p:stCondLst>
                                            <p:cond delay="499"/>
                                          </p:stCondLst>
                                        </p:cTn>
                                        <p:tgtEl>
                                          <p:spTgt spid="152"/>
                                        </p:tgtEl>
                                        <p:attrNameLst>
                                          <p:attrName>style.visibility</p:attrName>
                                        </p:attrNameLst>
                                      </p:cBhvr>
                                      <p:to>
                                        <p:strVal val="hidden"/>
                                      </p:to>
                                    </p:se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0"/>
                                          </p:stCondLst>
                                        </p:cTn>
                                        <p:tgtEl>
                                          <p:spTgt spid="1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0-#ppt_w/2"/>
                                          </p:val>
                                        </p:tav>
                                        <p:tav tm="100000">
                                          <p:val>
                                            <p:strVal val="#ppt_x"/>
                                          </p:val>
                                        </p:tav>
                                      </p:tavLst>
                                    </p:anim>
                                    <p:anim calcmode="lin" valueType="num">
                                      <p:cBhvr additive="base">
                                        <p:cTn id="50" dur="500" fill="hold"/>
                                        <p:tgtEl>
                                          <p:spTgt spid="3"/>
                                        </p:tgtEl>
                                        <p:attrNameLst>
                                          <p:attrName>ppt_y</p:attrName>
                                        </p:attrNameLst>
                                      </p:cBhvr>
                                      <p:tavLst>
                                        <p:tav tm="0">
                                          <p:val>
                                            <p:strVal val="#ppt_y"/>
                                          </p:val>
                                        </p:tav>
                                        <p:tav tm="100000">
                                          <p:val>
                                            <p:strVal val="#ppt_y"/>
                                          </p:val>
                                        </p:tav>
                                      </p:tavLst>
                                    </p:anim>
                                  </p:childTnLst>
                                </p:cTn>
                              </p:par>
                              <p:par>
                                <p:cTn id="51" presetID="3" presetClass="exit" presetSubtype="10" fill="hold" nodeType="withEffect">
                                  <p:stCondLst>
                                    <p:cond delay="0"/>
                                  </p:stCondLst>
                                  <p:childTnLst>
                                    <p:animEffect transition="out" filter="blinds(horizontal)">
                                      <p:cBhvr>
                                        <p:cTn id="52" dur="500"/>
                                        <p:tgtEl>
                                          <p:spTgt spid="163"/>
                                        </p:tgtEl>
                                      </p:cBhvr>
                                    </p:animEffect>
                                    <p:set>
                                      <p:cBhvr>
                                        <p:cTn id="53" dur="1" fill="hold">
                                          <p:stCondLst>
                                            <p:cond delay="499"/>
                                          </p:stCondLst>
                                        </p:cTn>
                                        <p:tgtEl>
                                          <p:spTgt spid="163"/>
                                        </p:tgtEl>
                                        <p:attrNameLst>
                                          <p:attrName>style.visibility</p:attrName>
                                        </p:attrNameLst>
                                      </p:cBhvr>
                                      <p:to>
                                        <p:strVal val="hidden"/>
                                      </p:to>
                                    </p:set>
                                  </p:childTnLst>
                                </p:cTn>
                              </p:par>
                            </p:childTnLst>
                          </p:cTn>
                        </p:par>
                        <p:par>
                          <p:cTn id="54" fill="hold">
                            <p:stCondLst>
                              <p:cond delay="500"/>
                            </p:stCondLst>
                            <p:childTnLst>
                              <p:par>
                                <p:cTn id="55" presetID="1" presetClass="entr" presetSubtype="0" fill="hold" nodeType="afterEffect">
                                  <p:stCondLst>
                                    <p:cond delay="0"/>
                                  </p:stCondLst>
                                  <p:childTnLst>
                                    <p:set>
                                      <p:cBhvr>
                                        <p:cTn id="56" dur="1" fill="hold">
                                          <p:stCondLst>
                                            <p:cond delay="0"/>
                                          </p:stCondLst>
                                        </p:cTn>
                                        <p:tgtEl>
                                          <p:spTgt spid="174"/>
                                        </p:tgtEl>
                                        <p:attrNameLst>
                                          <p:attrName>style.visibility</p:attrName>
                                        </p:attrNameLst>
                                      </p:cBhvr>
                                      <p:to>
                                        <p:strVal val="visible"/>
                                      </p:to>
                                    </p:set>
                                  </p:childTnLst>
                                </p:cTn>
                              </p:par>
                              <p:par>
                                <p:cTn id="57" presetID="3" presetClass="exit" presetSubtype="10" fill="hold" nodeType="withEffect">
                                  <p:stCondLst>
                                    <p:cond delay="0"/>
                                  </p:stCondLst>
                                  <p:childTnLst>
                                    <p:animEffect transition="out" filter="blinds(horizontal)">
                                      <p:cBhvr>
                                        <p:cTn id="58" dur="500"/>
                                        <p:tgtEl>
                                          <p:spTgt spid="174"/>
                                        </p:tgtEl>
                                      </p:cBhvr>
                                    </p:animEffect>
                                    <p:set>
                                      <p:cBhvr>
                                        <p:cTn id="59" dur="1" fill="hold">
                                          <p:stCondLst>
                                            <p:cond delay="499"/>
                                          </p:stCondLst>
                                        </p:cTn>
                                        <p:tgtEl>
                                          <p:spTgt spid="17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blinds(horizontal)">
                                      <p:cBhvr>
                                        <p:cTn id="64" dur="500"/>
                                        <p:tgtEl>
                                          <p:spTgt spid="2"/>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41"/>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nodeType="afterEffect">
                                  <p:stCondLst>
                                    <p:cond delay="0"/>
                                  </p:stCondLst>
                                  <p:childTnLst>
                                    <p:set>
                                      <p:cBhvr>
                                        <p:cTn id="71" dur="1" fill="hold">
                                          <p:stCondLst>
                                            <p:cond delay="0"/>
                                          </p:stCondLst>
                                        </p:cTn>
                                        <p:tgtEl>
                                          <p:spTgt spid="18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134"/>
                                        </p:tgtEl>
                                        <p:attrNameLst>
                                          <p:attrName>style.visibility</p:attrName>
                                        </p:attrNameLst>
                                      </p:cBhvr>
                                      <p:to>
                                        <p:strVal val="visible"/>
                                      </p:to>
                                    </p:set>
                                    <p:anim calcmode="lin" valueType="num">
                                      <p:cBhvr additive="base">
                                        <p:cTn id="76" dur="500" fill="hold"/>
                                        <p:tgtEl>
                                          <p:spTgt spid="134"/>
                                        </p:tgtEl>
                                        <p:attrNameLst>
                                          <p:attrName>ppt_x</p:attrName>
                                        </p:attrNameLst>
                                      </p:cBhvr>
                                      <p:tavLst>
                                        <p:tav tm="0">
                                          <p:val>
                                            <p:strVal val="0-#ppt_w/2"/>
                                          </p:val>
                                        </p:tav>
                                        <p:tav tm="100000">
                                          <p:val>
                                            <p:strVal val="#ppt_x"/>
                                          </p:val>
                                        </p:tav>
                                      </p:tavLst>
                                    </p:anim>
                                    <p:anim calcmode="lin" valueType="num">
                                      <p:cBhvr additive="base">
                                        <p:cTn id="77" dur="500" fill="hold"/>
                                        <p:tgtEl>
                                          <p:spTgt spid="1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2" grpId="0" autoUpdateAnimBg="0"/>
      <p:bldP spid="133" grpId="0" animBg="1"/>
      <p:bldP spid="134"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929" y="233762"/>
            <a:ext cx="10794460"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Matrix factorization Collaborative filtering: </a:t>
            </a:r>
            <a:endParaRPr lang="en-IN" sz="3200" dirty="0">
              <a:solidFill>
                <a:srgbClr val="002060"/>
              </a:solidFill>
              <a:latin typeface="Algerian" panose="04020705040A02060702" pitchFamily="82" charset="0"/>
            </a:endParaRPr>
          </a:p>
        </p:txBody>
      </p:sp>
      <p:sp>
        <p:nvSpPr>
          <p:cNvPr id="3" name="TextBox 2"/>
          <p:cNvSpPr txBox="1"/>
          <p:nvPr/>
        </p:nvSpPr>
        <p:spPr>
          <a:xfrm>
            <a:off x="402929" y="1050549"/>
            <a:ext cx="11468229" cy="5262979"/>
          </a:xfrm>
          <a:prstGeom prst="rect">
            <a:avLst/>
          </a:prstGeom>
          <a:noFill/>
        </p:spPr>
        <p:txBody>
          <a:bodyPr wrap="square" rtlCol="0">
            <a:spAutoFit/>
          </a:bodyPr>
          <a:lstStyle/>
          <a:p>
            <a:pPr>
              <a:lnSpc>
                <a:spcPct val="150000"/>
              </a:lnSpc>
            </a:pPr>
            <a:r>
              <a:rPr lang="en-IN" sz="2800" dirty="0" smtClean="0">
                <a:latin typeface="Bahnschrift" panose="020B0502040204020203" pitchFamily="34" charset="0"/>
              </a:rPr>
              <a:t>You may have watched thousands of </a:t>
            </a:r>
          </a:p>
          <a:p>
            <a:pPr>
              <a:lnSpc>
                <a:spcPct val="150000"/>
              </a:lnSpc>
            </a:pPr>
            <a:r>
              <a:rPr lang="en-IN" sz="2800" dirty="0" smtClean="0">
                <a:latin typeface="Bahnschrift" panose="020B0502040204020203" pitchFamily="34" charset="0"/>
              </a:rPr>
              <a:t>Movies perhaps belonging to 10 groups </a:t>
            </a:r>
          </a:p>
          <a:p>
            <a:pPr>
              <a:lnSpc>
                <a:spcPct val="150000"/>
              </a:lnSpc>
            </a:pPr>
            <a:r>
              <a:rPr lang="en-IN" sz="2800" dirty="0" smtClean="0">
                <a:latin typeface="Bahnschrift" panose="020B0502040204020203" pitchFamily="34" charset="0"/>
              </a:rPr>
              <a:t>namely </a:t>
            </a:r>
            <a:r>
              <a:rPr lang="en-IN" sz="2800" b="1" dirty="0" smtClean="0">
                <a:latin typeface="Bahnschrift" panose="020B0502040204020203" pitchFamily="34" charset="0"/>
              </a:rPr>
              <a:t>action, sci-fi, animation, ……</a:t>
            </a:r>
          </a:p>
          <a:p>
            <a:pPr>
              <a:lnSpc>
                <a:spcPct val="150000"/>
              </a:lnSpc>
            </a:pPr>
            <a:r>
              <a:rPr lang="en-IN" sz="2800" dirty="0" smtClean="0">
                <a:latin typeface="Bahnschrift" panose="020B0502040204020203" pitchFamily="34" charset="0"/>
              </a:rPr>
              <a:t>So </a:t>
            </a:r>
            <a:r>
              <a:rPr lang="en-IN" sz="2800" b="1" dirty="0" smtClean="0">
                <a:latin typeface="Bahnschrift" panose="020B0502040204020203" pitchFamily="34" charset="0"/>
              </a:rPr>
              <a:t>10 </a:t>
            </a:r>
            <a:r>
              <a:rPr lang="en-IN" sz="2800" dirty="0" smtClean="0">
                <a:latin typeface="Bahnschrift" panose="020B0502040204020203" pitchFamily="34" charset="0"/>
              </a:rPr>
              <a:t>numbers are enough to describe </a:t>
            </a:r>
          </a:p>
          <a:p>
            <a:pPr>
              <a:lnSpc>
                <a:spcPct val="150000"/>
              </a:lnSpc>
            </a:pPr>
            <a:r>
              <a:rPr lang="en-IN" sz="2800" dirty="0" smtClean="0">
                <a:latin typeface="Bahnschrift" panose="020B0502040204020203" pitchFamily="34" charset="0"/>
              </a:rPr>
              <a:t>your taste.</a:t>
            </a:r>
          </a:p>
          <a:p>
            <a:pPr>
              <a:lnSpc>
                <a:spcPct val="150000"/>
              </a:lnSpc>
            </a:pPr>
            <a:r>
              <a:rPr lang="en-IN" sz="2800" dirty="0" smtClean="0">
                <a:latin typeface="Bahnschrift" panose="020B0502040204020203" pitchFamily="34" charset="0"/>
              </a:rPr>
              <a:t>Likewise, </a:t>
            </a:r>
            <a:r>
              <a:rPr lang="en-IN" sz="2800" b="1" dirty="0" smtClean="0">
                <a:latin typeface="Bahnschrift" panose="020B0502040204020203" pitchFamily="34" charset="0"/>
              </a:rPr>
              <a:t>Titanic </a:t>
            </a:r>
            <a:r>
              <a:rPr lang="en-IN" sz="2800" dirty="0" smtClean="0">
                <a:latin typeface="Bahnschrift" panose="020B0502040204020203" pitchFamily="34" charset="0"/>
              </a:rPr>
              <a:t>has been watched by millions of people, but perhaps,</a:t>
            </a:r>
          </a:p>
          <a:p>
            <a:pPr>
              <a:lnSpc>
                <a:spcPct val="150000"/>
              </a:lnSpc>
            </a:pPr>
            <a:r>
              <a:rPr lang="en-IN" sz="2800" dirty="0" smtClean="0">
                <a:latin typeface="Bahnschrift" panose="020B0502040204020203" pitchFamily="34" charset="0"/>
              </a:rPr>
              <a:t>10 numbers are not enough to describe its features. </a:t>
            </a:r>
          </a:p>
          <a:p>
            <a:pPr>
              <a:lnSpc>
                <a:spcPct val="150000"/>
              </a:lnSpc>
            </a:pPr>
            <a:r>
              <a:rPr lang="en-IN" sz="2800" b="1" dirty="0" smtClean="0">
                <a:latin typeface="Bahnschrift" panose="020B0502040204020203" pitchFamily="34" charset="0"/>
              </a:rPr>
              <a:t>Magic: </a:t>
            </a:r>
            <a:r>
              <a:rPr lang="en-IN" sz="2800" dirty="0" smtClean="0">
                <a:latin typeface="Bahnschrift" panose="020B0502040204020203" pitchFamily="34" charset="0"/>
              </a:rPr>
              <a:t>These hidden aspects can be discovered by this technique !!</a:t>
            </a:r>
            <a:endParaRPr lang="en-IN" sz="2800" b="1" dirty="0" smtClean="0">
              <a:latin typeface="Bahnschrift" panose="020B0502040204020203" pitchFamily="34" charset="0"/>
            </a:endParaRPr>
          </a:p>
        </p:txBody>
      </p:sp>
      <p:pic>
        <p:nvPicPr>
          <p:cNvPr id="4" name="Picture 3"/>
          <p:cNvPicPr>
            <a:picLocks noChangeAspect="1"/>
          </p:cNvPicPr>
          <p:nvPr/>
        </p:nvPicPr>
        <p:blipFill>
          <a:blip r:embed="rId2"/>
          <a:stretch>
            <a:fillRect/>
          </a:stretch>
        </p:blipFill>
        <p:spPr>
          <a:xfrm>
            <a:off x="7710985" y="1374728"/>
            <a:ext cx="2374711" cy="2552700"/>
          </a:xfrm>
          <a:prstGeom prst="rect">
            <a:avLst/>
          </a:prstGeom>
        </p:spPr>
      </p:pic>
    </p:spTree>
    <p:extLst>
      <p:ext uri="{BB962C8B-B14F-4D97-AF65-F5344CB8AC3E}">
        <p14:creationId xmlns:p14="http://schemas.microsoft.com/office/powerpoint/2010/main" val="6327746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custDataLst>
              <p:tags r:id="rId1"/>
            </p:custDataLst>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469966"/>
            <a:ext cx="5538273" cy="493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402929" y="233762"/>
            <a:ext cx="10794460"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Matrix factorization Collaborative filtering: </a:t>
            </a:r>
            <a:endParaRPr lang="en-IN" sz="3200" dirty="0">
              <a:solidFill>
                <a:srgbClr val="002060"/>
              </a:solidFill>
              <a:latin typeface="Algerian" panose="04020705040A02060702" pitchFamily="82" charset="0"/>
            </a:endParaRPr>
          </a:p>
        </p:txBody>
      </p:sp>
      <p:sp>
        <p:nvSpPr>
          <p:cNvPr id="9" name="TextBox 8"/>
          <p:cNvSpPr txBox="1"/>
          <p:nvPr/>
        </p:nvSpPr>
        <p:spPr>
          <a:xfrm>
            <a:off x="5538272" y="1019863"/>
            <a:ext cx="6512701" cy="5521512"/>
          </a:xfrm>
          <a:prstGeom prst="rect">
            <a:avLst/>
          </a:prstGeom>
          <a:noFill/>
        </p:spPr>
        <p:txBody>
          <a:bodyPr wrap="square" rtlCol="0">
            <a:spAutoFit/>
          </a:bodyPr>
          <a:lstStyle/>
          <a:p>
            <a:pPr>
              <a:spcBef>
                <a:spcPct val="0"/>
              </a:spcBef>
              <a:spcAft>
                <a:spcPct val="30000"/>
              </a:spcAft>
              <a:buFont typeface="Wingdings" pitchFamily="2" charset="2"/>
              <a:buChar char="§"/>
            </a:pPr>
            <a:r>
              <a:rPr lang="en-GB" sz="2800" dirty="0" smtClean="0">
                <a:latin typeface="Bahnschrift" panose="020B0502040204020203" pitchFamily="34" charset="0"/>
              </a:rPr>
              <a:t>In </a:t>
            </a:r>
            <a:r>
              <a:rPr lang="en-GB" sz="2800" dirty="0">
                <a:latin typeface="Bahnschrift" panose="020B0502040204020203" pitchFamily="34" charset="0"/>
              </a:rPr>
              <a:t>the Recommendation Systems field, </a:t>
            </a:r>
            <a:r>
              <a:rPr lang="en-GB" sz="2800" dirty="0" smtClean="0">
                <a:latin typeface="Bahnschrift" panose="020B0502040204020203" pitchFamily="34" charset="0"/>
              </a:rPr>
              <a:t>Singular Value Decomposition (SVD) </a:t>
            </a:r>
            <a:r>
              <a:rPr lang="en-GB" sz="2800" dirty="0">
                <a:latin typeface="Bahnschrift" panose="020B0502040204020203" pitchFamily="34" charset="0"/>
              </a:rPr>
              <a:t>models users and items as vectors of latent features which when cross product produce the rating for the user of the item</a:t>
            </a:r>
            <a:r>
              <a:rPr lang="en-US" sz="2800" dirty="0">
                <a:latin typeface="Bahnschrift" panose="020B0502040204020203" pitchFamily="34" charset="0"/>
              </a:rPr>
              <a:t> </a:t>
            </a:r>
          </a:p>
          <a:p>
            <a:pPr>
              <a:spcBef>
                <a:spcPct val="0"/>
              </a:spcBef>
              <a:spcAft>
                <a:spcPct val="30000"/>
              </a:spcAft>
              <a:buFont typeface="Wingdings" pitchFamily="2" charset="2"/>
              <a:buChar char="§"/>
            </a:pPr>
            <a:r>
              <a:rPr lang="en-US" sz="2800" dirty="0" smtClean="0">
                <a:latin typeface="Bahnschrift" panose="020B0502040204020203" pitchFamily="34" charset="0"/>
              </a:rPr>
              <a:t>With </a:t>
            </a:r>
            <a:r>
              <a:rPr lang="en-US" sz="2800" dirty="0">
                <a:latin typeface="Bahnschrift" panose="020B0502040204020203" pitchFamily="34" charset="0"/>
              </a:rPr>
              <a:t>SVD a matrix is factored into a series of linear approximations that expose the underlying structure of the matrix.</a:t>
            </a:r>
          </a:p>
          <a:p>
            <a:pPr>
              <a:spcBef>
                <a:spcPct val="0"/>
              </a:spcBef>
              <a:spcAft>
                <a:spcPct val="30000"/>
              </a:spcAft>
              <a:buFont typeface="Wingdings" pitchFamily="2" charset="2"/>
              <a:buChar char="§"/>
            </a:pPr>
            <a:r>
              <a:rPr lang="en-GB" sz="2800" dirty="0" smtClean="0">
                <a:latin typeface="Bahnschrift" panose="020B0502040204020203" pitchFamily="34" charset="0"/>
              </a:rPr>
              <a:t>The </a:t>
            </a:r>
            <a:r>
              <a:rPr lang="en-GB" sz="2800" dirty="0">
                <a:latin typeface="Bahnschrift" panose="020B0502040204020203" pitchFamily="34" charset="0"/>
              </a:rPr>
              <a:t>goal is to uncover latent features that explain observed </a:t>
            </a:r>
            <a:r>
              <a:rPr lang="en-GB" sz="2800" dirty="0" smtClean="0">
                <a:latin typeface="Bahnschrift" panose="020B0502040204020203" pitchFamily="34" charset="0"/>
              </a:rPr>
              <a:t>ratings.</a:t>
            </a:r>
            <a:endParaRPr lang="en-IN" sz="2800" dirty="0" smtClean="0">
              <a:latin typeface="Bahnschrift" panose="020B0502040204020203" pitchFamily="34" charset="0"/>
            </a:endParaRPr>
          </a:p>
        </p:txBody>
      </p:sp>
    </p:spTree>
    <p:extLst>
      <p:ext uri="{BB962C8B-B14F-4D97-AF65-F5344CB8AC3E}">
        <p14:creationId xmlns:p14="http://schemas.microsoft.com/office/powerpoint/2010/main" val="33186419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929" y="233762"/>
            <a:ext cx="10794460"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Problems with Collaborative filtering: </a:t>
            </a:r>
            <a:endParaRPr lang="en-IN" sz="3200" dirty="0">
              <a:solidFill>
                <a:srgbClr val="002060"/>
              </a:solidFill>
              <a:latin typeface="Algerian" panose="04020705040A02060702" pitchFamily="82" charset="0"/>
            </a:endParaRPr>
          </a:p>
        </p:txBody>
      </p:sp>
      <p:sp>
        <p:nvSpPr>
          <p:cNvPr id="3" name="TextBox 2"/>
          <p:cNvSpPr txBox="1"/>
          <p:nvPr/>
        </p:nvSpPr>
        <p:spPr>
          <a:xfrm>
            <a:off x="402929" y="1050549"/>
            <a:ext cx="11468229" cy="5632311"/>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IN" sz="2400" b="1" dirty="0" smtClean="0">
                <a:latin typeface="Bahnschrift" panose="020B0502040204020203" pitchFamily="34" charset="0"/>
              </a:rPr>
              <a:t>Scale</a:t>
            </a:r>
          </a:p>
          <a:p>
            <a:pPr lvl="1">
              <a:lnSpc>
                <a:spcPct val="150000"/>
              </a:lnSpc>
            </a:pPr>
            <a:r>
              <a:rPr lang="en-IN" sz="2400" dirty="0" smtClean="0">
                <a:latin typeface="Bahnschrift" panose="020B0502040204020203" pitchFamily="34" charset="0"/>
              </a:rPr>
              <a:t>	- Netflix(2007) : 5M users, 50K movies, 1.4B ratings</a:t>
            </a:r>
          </a:p>
          <a:p>
            <a:pPr marL="457200" indent="-457200">
              <a:lnSpc>
                <a:spcPct val="150000"/>
              </a:lnSpc>
              <a:buFont typeface="Wingdings" panose="05000000000000000000" pitchFamily="2" charset="2"/>
              <a:buChar char="§"/>
            </a:pPr>
            <a:r>
              <a:rPr lang="en-IN" sz="2400" b="1" dirty="0" smtClean="0">
                <a:latin typeface="Bahnschrift" panose="020B0502040204020203" pitchFamily="34" charset="0"/>
              </a:rPr>
              <a:t>Sparse Data</a:t>
            </a:r>
          </a:p>
          <a:p>
            <a:pPr>
              <a:lnSpc>
                <a:spcPct val="150000"/>
              </a:lnSpc>
            </a:pPr>
            <a:r>
              <a:rPr lang="en-IN" sz="2400" b="1" dirty="0" smtClean="0">
                <a:latin typeface="Bahnschrift" panose="020B0502040204020203" pitchFamily="34" charset="0"/>
              </a:rPr>
              <a:t>	- </a:t>
            </a:r>
            <a:r>
              <a:rPr lang="en-IN" sz="2400" dirty="0" smtClean="0">
                <a:latin typeface="Bahnschrift" panose="020B0502040204020203" pitchFamily="34" charset="0"/>
              </a:rPr>
              <a:t>I have rated only one book on amazon</a:t>
            </a:r>
            <a:endParaRPr lang="en-IN" sz="2400" b="1" dirty="0" smtClean="0">
              <a:latin typeface="Bahnschrift" panose="020B0502040204020203" pitchFamily="34" charset="0"/>
            </a:endParaRPr>
          </a:p>
          <a:p>
            <a:pPr marL="457200" indent="-457200">
              <a:lnSpc>
                <a:spcPct val="150000"/>
              </a:lnSpc>
              <a:buFont typeface="Wingdings" panose="05000000000000000000" pitchFamily="2" charset="2"/>
              <a:buChar char="§"/>
            </a:pPr>
            <a:r>
              <a:rPr lang="en-IN" sz="2400" b="1" dirty="0" smtClean="0">
                <a:latin typeface="Bahnschrift" panose="020B0502040204020203" pitchFamily="34" charset="0"/>
              </a:rPr>
              <a:t>Cold – Start</a:t>
            </a:r>
          </a:p>
          <a:p>
            <a:pPr>
              <a:lnSpc>
                <a:spcPct val="150000"/>
              </a:lnSpc>
            </a:pPr>
            <a:r>
              <a:rPr lang="en-IN" sz="2400" b="1" dirty="0">
                <a:latin typeface="Bahnschrift" panose="020B0502040204020203" pitchFamily="34" charset="0"/>
              </a:rPr>
              <a:t>	</a:t>
            </a:r>
            <a:r>
              <a:rPr lang="en-IN" sz="2400" b="1" dirty="0" smtClean="0">
                <a:latin typeface="Bahnschrift" panose="020B0502040204020203" pitchFamily="34" charset="0"/>
              </a:rPr>
              <a:t>- </a:t>
            </a:r>
            <a:r>
              <a:rPr lang="en-IN" sz="2400" dirty="0" smtClean="0">
                <a:latin typeface="Bahnschrift" panose="020B0502040204020203" pitchFamily="34" charset="0"/>
              </a:rPr>
              <a:t>New users and items don’t have history</a:t>
            </a:r>
            <a:endParaRPr lang="en-IN" sz="2400" b="1" dirty="0" smtClean="0">
              <a:latin typeface="Bahnschrift" panose="020B0502040204020203" pitchFamily="34" charset="0"/>
            </a:endParaRPr>
          </a:p>
          <a:p>
            <a:pPr marL="457200" indent="-457200">
              <a:lnSpc>
                <a:spcPct val="150000"/>
              </a:lnSpc>
              <a:buFont typeface="Wingdings" panose="05000000000000000000" pitchFamily="2" charset="2"/>
              <a:buChar char="§"/>
            </a:pPr>
            <a:r>
              <a:rPr lang="en-IN" sz="2400" b="1" dirty="0" smtClean="0">
                <a:latin typeface="Bahnschrift" panose="020B0502040204020203" pitchFamily="34" charset="0"/>
              </a:rPr>
              <a:t>Popularity Bias</a:t>
            </a:r>
          </a:p>
          <a:p>
            <a:pPr>
              <a:lnSpc>
                <a:spcPct val="150000"/>
              </a:lnSpc>
            </a:pPr>
            <a:r>
              <a:rPr lang="en-IN" sz="2400" b="1" dirty="0">
                <a:latin typeface="Bahnschrift" panose="020B0502040204020203" pitchFamily="34" charset="0"/>
              </a:rPr>
              <a:t>	</a:t>
            </a:r>
            <a:r>
              <a:rPr lang="en-IN" sz="2400" b="1" dirty="0" smtClean="0">
                <a:latin typeface="Bahnschrift" panose="020B0502040204020203" pitchFamily="34" charset="0"/>
              </a:rPr>
              <a:t>- </a:t>
            </a:r>
            <a:r>
              <a:rPr lang="en-IN" sz="2400" dirty="0" smtClean="0">
                <a:latin typeface="Bahnschrift" panose="020B0502040204020203" pitchFamily="34" charset="0"/>
              </a:rPr>
              <a:t>Everyone reads “Harry Potter”</a:t>
            </a:r>
            <a:endParaRPr lang="en-IN" sz="2400" b="1" dirty="0" smtClean="0">
              <a:latin typeface="Bahnschrift" panose="020B0502040204020203" pitchFamily="34" charset="0"/>
            </a:endParaRPr>
          </a:p>
          <a:p>
            <a:pPr marL="457200" indent="-457200">
              <a:lnSpc>
                <a:spcPct val="150000"/>
              </a:lnSpc>
              <a:buFont typeface="Wingdings" panose="05000000000000000000" pitchFamily="2" charset="2"/>
              <a:buChar char="§"/>
            </a:pPr>
            <a:r>
              <a:rPr lang="en-IN" sz="2400" b="1" dirty="0" smtClean="0">
                <a:latin typeface="Bahnschrift" panose="020B0502040204020203" pitchFamily="34" charset="0"/>
              </a:rPr>
              <a:t>Long Tail</a:t>
            </a:r>
          </a:p>
          <a:p>
            <a:pPr>
              <a:lnSpc>
                <a:spcPct val="150000"/>
              </a:lnSpc>
            </a:pPr>
            <a:r>
              <a:rPr lang="en-IN" sz="2400" b="1" dirty="0">
                <a:latin typeface="Bahnschrift" panose="020B0502040204020203" pitchFamily="34" charset="0"/>
              </a:rPr>
              <a:t>	</a:t>
            </a:r>
            <a:r>
              <a:rPr lang="en-IN" sz="2400" b="1" dirty="0" smtClean="0">
                <a:latin typeface="Bahnschrift" panose="020B0502040204020203" pitchFamily="34" charset="0"/>
              </a:rPr>
              <a:t>- </a:t>
            </a:r>
            <a:r>
              <a:rPr lang="en-IN" sz="2400" dirty="0" smtClean="0">
                <a:latin typeface="Bahnschrift" panose="020B0502040204020203" pitchFamily="34" charset="0"/>
              </a:rPr>
              <a:t>Many items have only few ratings.</a:t>
            </a:r>
            <a:endParaRPr lang="en-IN" sz="2400" b="1" dirty="0" smtClean="0">
              <a:latin typeface="Bahnschrift" panose="020B0502040204020203" pitchFamily="34" charset="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82789" y="4682644"/>
            <a:ext cx="2914600" cy="2000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7600" y="2329516"/>
            <a:ext cx="1755279" cy="1298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http://www.einsteinsoilery.com/wp-content/uploads/2011/11/boise-meridian-idaho-cold-weather-car-star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95914" y="2899052"/>
            <a:ext cx="2375244" cy="178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63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929" y="233762"/>
            <a:ext cx="9587232"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Working of content based filtering: </a:t>
            </a:r>
            <a:endParaRPr lang="en-IN" sz="3200" dirty="0">
              <a:solidFill>
                <a:srgbClr val="002060"/>
              </a:solidFill>
              <a:latin typeface="Algerian" panose="04020705040A02060702" pitchFamily="82" charset="0"/>
            </a:endParaRPr>
          </a:p>
        </p:txBody>
      </p:sp>
      <p:sp>
        <p:nvSpPr>
          <p:cNvPr id="3" name="TextBox 2"/>
          <p:cNvSpPr txBox="1"/>
          <p:nvPr/>
        </p:nvSpPr>
        <p:spPr>
          <a:xfrm>
            <a:off x="402929" y="1050549"/>
            <a:ext cx="6093405" cy="5909310"/>
          </a:xfrm>
          <a:prstGeom prst="rect">
            <a:avLst/>
          </a:prstGeom>
          <a:noFill/>
        </p:spPr>
        <p:txBody>
          <a:bodyPr wrap="square" rtlCol="0">
            <a:spAutoFit/>
          </a:bodyPr>
          <a:lstStyle/>
          <a:p>
            <a:pPr>
              <a:lnSpc>
                <a:spcPct val="150000"/>
              </a:lnSpc>
            </a:pPr>
            <a:r>
              <a:rPr lang="en-US" sz="2800" dirty="0" smtClean="0"/>
              <a:t>In contrast to collaborative filtering, these use additional information about</a:t>
            </a:r>
          </a:p>
          <a:p>
            <a:pPr>
              <a:lnSpc>
                <a:spcPct val="150000"/>
              </a:lnSpc>
            </a:pPr>
            <a:r>
              <a:rPr lang="en-US" sz="2800" b="1" dirty="0" smtClean="0">
                <a:latin typeface="Bahnschrift" panose="020B0502040204020203" pitchFamily="34" charset="0"/>
              </a:rPr>
              <a:t>User/items </a:t>
            </a:r>
            <a:r>
              <a:rPr lang="en-US" sz="2800" dirty="0" smtClean="0">
                <a:latin typeface="Bahnschrift" panose="020B0502040204020203" pitchFamily="34" charset="0"/>
              </a:rPr>
              <a:t>to make predictions.</a:t>
            </a:r>
          </a:p>
          <a:p>
            <a:pPr>
              <a:lnSpc>
                <a:spcPct val="150000"/>
              </a:lnSpc>
            </a:pPr>
            <a:endParaRPr lang="en-US" sz="2800" b="1" dirty="0">
              <a:latin typeface="Bahnschrift" panose="020B0502040204020203" pitchFamily="34" charset="0"/>
            </a:endParaRPr>
          </a:p>
          <a:p>
            <a:pPr>
              <a:lnSpc>
                <a:spcPct val="150000"/>
              </a:lnSpc>
            </a:pPr>
            <a:r>
              <a:rPr lang="en-IN" sz="2800" dirty="0" smtClean="0">
                <a:latin typeface="Bahnschrift" panose="020B0502040204020203" pitchFamily="34" charset="0"/>
              </a:rPr>
              <a:t>Our system input is the feature of the user and feature of the item. Our system output will be the prediction of whether or nor the user will like or dislike them.</a:t>
            </a:r>
          </a:p>
        </p:txBody>
      </p:sp>
      <p:pic>
        <p:nvPicPr>
          <p:cNvPr id="4" name="Picture 3"/>
          <p:cNvPicPr preferRelativeResize="0">
            <a:picLocks/>
          </p:cNvPicPr>
          <p:nvPr/>
        </p:nvPicPr>
        <p:blipFill>
          <a:blip r:embed="rId2"/>
          <a:stretch>
            <a:fillRect/>
          </a:stretch>
        </p:blipFill>
        <p:spPr>
          <a:xfrm>
            <a:off x="6346208" y="1720257"/>
            <a:ext cx="5845791" cy="3929916"/>
          </a:xfrm>
          <a:prstGeom prst="rect">
            <a:avLst/>
          </a:prstGeom>
        </p:spPr>
      </p:pic>
    </p:spTree>
    <p:extLst>
      <p:ext uri="{BB962C8B-B14F-4D97-AF65-F5344CB8AC3E}">
        <p14:creationId xmlns:p14="http://schemas.microsoft.com/office/powerpoint/2010/main" val="11241594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5092" y="477672"/>
            <a:ext cx="5268036"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Can google help me ???</a:t>
            </a:r>
            <a:endParaRPr lang="en-IN" sz="3200" dirty="0">
              <a:solidFill>
                <a:srgbClr val="002060"/>
              </a:solidFill>
              <a:latin typeface="Algerian" panose="04020705040A02060702" pitchFamily="82" charset="0"/>
            </a:endParaRPr>
          </a:p>
        </p:txBody>
      </p:sp>
      <p:sp>
        <p:nvSpPr>
          <p:cNvPr id="3" name="TextBox 2"/>
          <p:cNvSpPr txBox="1"/>
          <p:nvPr/>
        </p:nvSpPr>
        <p:spPr>
          <a:xfrm>
            <a:off x="1680951" y="1326203"/>
            <a:ext cx="10288135" cy="2308324"/>
          </a:xfrm>
          <a:prstGeom prst="rect">
            <a:avLst/>
          </a:prstGeom>
          <a:noFill/>
        </p:spPr>
        <p:txBody>
          <a:bodyPr wrap="square" rtlCol="0">
            <a:spAutoFit/>
          </a:bodyPr>
          <a:lstStyle/>
          <a:p>
            <a:pPr marL="457200" indent="-457200">
              <a:lnSpc>
                <a:spcPct val="150000"/>
              </a:lnSpc>
              <a:buFont typeface="Wingdings" panose="05000000000000000000" pitchFamily="2" charset="2"/>
              <a:buChar char="v"/>
            </a:pPr>
            <a:r>
              <a:rPr lang="en-IN" sz="3200" dirty="0" smtClean="0">
                <a:latin typeface="Bahnschrift" panose="020B0502040204020203" pitchFamily="34" charset="0"/>
              </a:rPr>
              <a:t>Yes, But only when we really know what we are looking for ….. </a:t>
            </a:r>
          </a:p>
          <a:p>
            <a:pPr marL="457200" indent="-457200">
              <a:lnSpc>
                <a:spcPct val="150000"/>
              </a:lnSpc>
              <a:buFont typeface="Wingdings" panose="05000000000000000000" pitchFamily="2" charset="2"/>
              <a:buChar char="v"/>
            </a:pPr>
            <a:r>
              <a:rPr lang="en-IN" sz="3200" dirty="0" smtClean="0">
                <a:latin typeface="Bahnschrift" panose="020B0502040204020203" pitchFamily="34" charset="0"/>
              </a:rPr>
              <a:t>What if I just want some interesting music tracks ??</a:t>
            </a:r>
            <a:endParaRPr lang="en-IN" sz="3200" dirty="0">
              <a:latin typeface="Bahnschrift" panose="020B0502040204020203" pitchFamily="34" charset="0"/>
            </a:endParaRPr>
          </a:p>
        </p:txBody>
      </p:sp>
      <p:sp>
        <p:nvSpPr>
          <p:cNvPr id="4" name="TextBox 3"/>
          <p:cNvSpPr txBox="1"/>
          <p:nvPr/>
        </p:nvSpPr>
        <p:spPr>
          <a:xfrm>
            <a:off x="3482454" y="4314969"/>
            <a:ext cx="5268036" cy="1077218"/>
          </a:xfrm>
          <a:prstGeom prst="rect">
            <a:avLst/>
          </a:prstGeom>
          <a:noFill/>
        </p:spPr>
        <p:txBody>
          <a:bodyPr wrap="square" rtlCol="0">
            <a:spAutoFit/>
          </a:bodyPr>
          <a:lstStyle/>
          <a:p>
            <a:r>
              <a:rPr lang="en-IN" sz="3200" dirty="0" smtClean="0">
                <a:solidFill>
                  <a:srgbClr val="002060"/>
                </a:solidFill>
                <a:latin typeface="Rockwell" panose="02060603020205020403" pitchFamily="18" charset="0"/>
              </a:rPr>
              <a:t>Btw, what does it mean by 	“interesting” ??</a:t>
            </a:r>
            <a:endParaRPr lang="en-IN" sz="3200" dirty="0">
              <a:solidFill>
                <a:srgbClr val="002060"/>
              </a:solidFill>
              <a:latin typeface="Rockwell" panose="02060603020205020403" pitchFamily="18" charset="0"/>
            </a:endParaRPr>
          </a:p>
        </p:txBody>
      </p:sp>
    </p:spTree>
    <p:extLst>
      <p:ext uri="{BB962C8B-B14F-4D97-AF65-F5344CB8AC3E}">
        <p14:creationId xmlns:p14="http://schemas.microsoft.com/office/powerpoint/2010/main" val="19303268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929" y="233762"/>
            <a:ext cx="9587232"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Measuring Similarity:</a:t>
            </a:r>
            <a:endParaRPr lang="en-IN" sz="3200" dirty="0">
              <a:solidFill>
                <a:srgbClr val="002060"/>
              </a:solidFill>
              <a:latin typeface="Algerian" panose="04020705040A02060702" pitchFamily="82" charset="0"/>
            </a:endParaRPr>
          </a:p>
        </p:txBody>
      </p:sp>
      <p:sp>
        <p:nvSpPr>
          <p:cNvPr id="3" name="TextBox 2"/>
          <p:cNvSpPr txBox="1"/>
          <p:nvPr/>
        </p:nvSpPr>
        <p:spPr>
          <a:xfrm>
            <a:off x="402929" y="1050549"/>
            <a:ext cx="11227597" cy="2031325"/>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IN" sz="2800" b="1" dirty="0" smtClean="0"/>
              <a:t>Cosine, TF – IDF </a:t>
            </a:r>
            <a:r>
              <a:rPr lang="en-IN" sz="2800" dirty="0" smtClean="0"/>
              <a:t>as in standard information retrieval</a:t>
            </a:r>
          </a:p>
          <a:p>
            <a:pPr marL="457200" indent="-457200">
              <a:lnSpc>
                <a:spcPct val="150000"/>
              </a:lnSpc>
              <a:buFont typeface="Wingdings" panose="05000000000000000000" pitchFamily="2" charset="2"/>
              <a:buChar char="§"/>
            </a:pPr>
            <a:r>
              <a:rPr lang="en-IN" sz="2800" b="1" dirty="0" smtClean="0">
                <a:latin typeface="Bahnschrift" panose="020B0502040204020203" pitchFamily="34" charset="0"/>
              </a:rPr>
              <a:t>KL Divergence </a:t>
            </a:r>
            <a:r>
              <a:rPr lang="en-IN" sz="2800" dirty="0" smtClean="0">
                <a:latin typeface="Bahnschrift" panose="020B0502040204020203" pitchFamily="34" charset="0"/>
              </a:rPr>
              <a:t>for probability oriented</a:t>
            </a:r>
          </a:p>
          <a:p>
            <a:pPr marL="457200" indent="-457200">
              <a:lnSpc>
                <a:spcPct val="150000"/>
              </a:lnSpc>
              <a:buFont typeface="Wingdings" panose="05000000000000000000" pitchFamily="2" charset="2"/>
              <a:buChar char="§"/>
            </a:pPr>
            <a:r>
              <a:rPr lang="en-IN" sz="2800" b="1" dirty="0" smtClean="0">
                <a:latin typeface="Bahnschrift" panose="020B0502040204020203" pitchFamily="34" charset="0"/>
              </a:rPr>
              <a:t>Euclidian Dimensionality</a:t>
            </a:r>
          </a:p>
        </p:txBody>
      </p:sp>
      <p:pic>
        <p:nvPicPr>
          <p:cNvPr id="4" name="Picture 3"/>
          <p:cNvPicPr preferRelativeResize="0">
            <a:picLocks/>
          </p:cNvPicPr>
          <p:nvPr/>
        </p:nvPicPr>
        <p:blipFill>
          <a:blip r:embed="rId2"/>
          <a:stretch>
            <a:fillRect/>
          </a:stretch>
        </p:blipFill>
        <p:spPr>
          <a:xfrm>
            <a:off x="5451057" y="2294020"/>
            <a:ext cx="6612606" cy="4427622"/>
          </a:xfrm>
          <a:prstGeom prst="rect">
            <a:avLst/>
          </a:prstGeom>
        </p:spPr>
      </p:pic>
    </p:spTree>
    <p:extLst>
      <p:ext uri="{BB962C8B-B14F-4D97-AF65-F5344CB8AC3E}">
        <p14:creationId xmlns:p14="http://schemas.microsoft.com/office/powerpoint/2010/main" val="2276576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2929" y="1064526"/>
            <a:ext cx="11388737" cy="4616648"/>
          </a:xfrm>
          <a:prstGeom prst="rect">
            <a:avLst/>
          </a:prstGeom>
        </p:spPr>
        <p:txBody>
          <a:bodyPr wrap="square">
            <a:spAutoFit/>
          </a:bodyPr>
          <a:lstStyle/>
          <a:p>
            <a:pPr marL="457200" indent="-457200">
              <a:lnSpc>
                <a:spcPct val="150000"/>
              </a:lnSpc>
              <a:buFont typeface="Wingdings" panose="05000000000000000000" pitchFamily="2" charset="2"/>
              <a:buChar char="§"/>
            </a:pPr>
            <a:r>
              <a:rPr lang="en-US" sz="2800" dirty="0">
                <a:latin typeface="Bahnschrift" panose="020B0502040204020203" pitchFamily="34" charset="0"/>
              </a:rPr>
              <a:t>No need for data on other users.</a:t>
            </a:r>
          </a:p>
          <a:p>
            <a:pPr>
              <a:lnSpc>
                <a:spcPct val="150000"/>
              </a:lnSpc>
            </a:pPr>
            <a:r>
              <a:rPr lang="en-US" sz="2800" dirty="0" smtClean="0">
                <a:latin typeface="Bahnschrift" panose="020B0502040204020203" pitchFamily="34" charset="0"/>
              </a:rPr>
              <a:t>	- No </a:t>
            </a:r>
            <a:r>
              <a:rPr lang="en-US" sz="2800" dirty="0">
                <a:latin typeface="Bahnschrift" panose="020B0502040204020203" pitchFamily="34" charset="0"/>
              </a:rPr>
              <a:t>cold-start or sparsity problems.</a:t>
            </a:r>
          </a:p>
          <a:p>
            <a:pPr marL="457200" indent="-457200">
              <a:lnSpc>
                <a:spcPct val="150000"/>
              </a:lnSpc>
              <a:buFont typeface="Wingdings" panose="05000000000000000000" pitchFamily="2" charset="2"/>
              <a:buChar char="§"/>
            </a:pPr>
            <a:r>
              <a:rPr lang="en-US" sz="2800" dirty="0">
                <a:latin typeface="Bahnschrift" panose="020B0502040204020203" pitchFamily="34" charset="0"/>
              </a:rPr>
              <a:t>Able to  recommend to users with unique tastes.</a:t>
            </a:r>
          </a:p>
          <a:p>
            <a:pPr marL="457200" indent="-457200">
              <a:lnSpc>
                <a:spcPct val="150000"/>
              </a:lnSpc>
              <a:buFont typeface="Wingdings" panose="05000000000000000000" pitchFamily="2" charset="2"/>
              <a:buChar char="§"/>
            </a:pPr>
            <a:r>
              <a:rPr lang="en-US" sz="2800" dirty="0">
                <a:latin typeface="Bahnschrift" panose="020B0502040204020203" pitchFamily="34" charset="0"/>
              </a:rPr>
              <a:t>Able to recommend new and unpopular items</a:t>
            </a:r>
          </a:p>
          <a:p>
            <a:pPr>
              <a:lnSpc>
                <a:spcPct val="150000"/>
              </a:lnSpc>
            </a:pPr>
            <a:r>
              <a:rPr lang="en-US" sz="2800" dirty="0" smtClean="0">
                <a:latin typeface="Bahnschrift" panose="020B0502040204020203" pitchFamily="34" charset="0"/>
              </a:rPr>
              <a:t>	- No </a:t>
            </a:r>
            <a:r>
              <a:rPr lang="en-US" sz="2800" dirty="0">
                <a:latin typeface="Bahnschrift" panose="020B0502040204020203" pitchFamily="34" charset="0"/>
              </a:rPr>
              <a:t>first-rater problem.</a:t>
            </a:r>
          </a:p>
          <a:p>
            <a:pPr marL="457200" indent="-457200">
              <a:lnSpc>
                <a:spcPct val="150000"/>
              </a:lnSpc>
              <a:buFont typeface="Wingdings" panose="05000000000000000000" pitchFamily="2" charset="2"/>
              <a:buChar char="§"/>
            </a:pPr>
            <a:r>
              <a:rPr lang="en-US" sz="2800" dirty="0">
                <a:latin typeface="Bahnschrift" panose="020B0502040204020203" pitchFamily="34" charset="0"/>
              </a:rPr>
              <a:t>Can provide explanations of recommended items by listing content-features that caused an item to be recommended.</a:t>
            </a:r>
          </a:p>
        </p:txBody>
      </p:sp>
      <p:sp>
        <p:nvSpPr>
          <p:cNvPr id="3" name="TextBox 2"/>
          <p:cNvSpPr txBox="1"/>
          <p:nvPr/>
        </p:nvSpPr>
        <p:spPr>
          <a:xfrm>
            <a:off x="402929" y="233762"/>
            <a:ext cx="9587232"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Advantages of content based filtering: </a:t>
            </a:r>
            <a:endParaRPr lang="en-IN" sz="3200"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40125259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929" y="233762"/>
            <a:ext cx="10794460"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Content based filtering: </a:t>
            </a:r>
            <a:endParaRPr lang="en-IN" sz="3200" dirty="0">
              <a:solidFill>
                <a:srgbClr val="002060"/>
              </a:solidFill>
              <a:latin typeface="Algerian" panose="04020705040A02060702" pitchFamily="82" charset="0"/>
            </a:endParaRPr>
          </a:p>
        </p:txBody>
      </p:sp>
      <p:sp>
        <p:nvSpPr>
          <p:cNvPr id="3" name="TextBox 2"/>
          <p:cNvSpPr txBox="1"/>
          <p:nvPr/>
        </p:nvSpPr>
        <p:spPr>
          <a:xfrm>
            <a:off x="402929" y="2052307"/>
            <a:ext cx="10794460" cy="461665"/>
          </a:xfrm>
          <a:prstGeom prst="rect">
            <a:avLst/>
          </a:prstGeom>
          <a:noFill/>
        </p:spPr>
        <p:txBody>
          <a:bodyPr wrap="square" rtlCol="0">
            <a:spAutoFit/>
          </a:bodyPr>
          <a:lstStyle/>
          <a:p>
            <a:r>
              <a:rPr lang="en-IN" sz="2400" dirty="0" smtClean="0">
                <a:solidFill>
                  <a:srgbClr val="002060"/>
                </a:solidFill>
                <a:latin typeface="Algerian" panose="04020705040A02060702" pitchFamily="82" charset="0"/>
              </a:rPr>
              <a:t>Approach 1: using rated content to recommend</a:t>
            </a:r>
            <a:endParaRPr lang="en-IN" sz="2400" dirty="0">
              <a:solidFill>
                <a:srgbClr val="002060"/>
              </a:solidFill>
              <a:latin typeface="Algerian" panose="04020705040A02060702" pitchFamily="82" charset="0"/>
            </a:endParaRPr>
          </a:p>
        </p:txBody>
      </p:sp>
      <p:sp>
        <p:nvSpPr>
          <p:cNvPr id="5" name="TextBox 4"/>
          <p:cNvSpPr txBox="1"/>
          <p:nvPr/>
        </p:nvSpPr>
        <p:spPr>
          <a:xfrm>
            <a:off x="402929" y="872800"/>
            <a:ext cx="10460689" cy="1125244"/>
          </a:xfrm>
          <a:prstGeom prst="rect">
            <a:avLst/>
          </a:prstGeom>
          <a:noFill/>
        </p:spPr>
        <p:txBody>
          <a:bodyPr wrap="square" rtlCol="0">
            <a:spAutoFit/>
          </a:bodyPr>
          <a:lstStyle/>
          <a:p>
            <a:pPr algn="just">
              <a:lnSpc>
                <a:spcPct val="150000"/>
              </a:lnSpc>
            </a:pPr>
            <a:r>
              <a:rPr lang="en-US" sz="2400" dirty="0" smtClean="0">
                <a:latin typeface="Bahnschrift" panose="020B0502040204020203" pitchFamily="34" charset="0"/>
              </a:rPr>
              <a:t>In </a:t>
            </a:r>
            <a:r>
              <a:rPr lang="en-US" sz="2400" dirty="0">
                <a:latin typeface="Bahnschrift" panose="020B0502040204020203" pitchFamily="34" charset="0"/>
              </a:rPr>
              <a:t>this approach contents of the product are already rated and based on the user’s preference, then a rating is predicted for a similar product. </a:t>
            </a:r>
            <a:r>
              <a:rPr lang="en-US" sz="2400" dirty="0" smtClean="0">
                <a:latin typeface="Bahnschrift" panose="020B0502040204020203" pitchFamily="34" charset="0"/>
              </a:rPr>
              <a:t>.</a:t>
            </a:r>
            <a:endParaRPr lang="en-IN" sz="2400" dirty="0" smtClean="0">
              <a:latin typeface="Bahnschrift" panose="020B0502040204020203" pitchFamily="34" charset="0"/>
            </a:endParaRPr>
          </a:p>
        </p:txBody>
      </p:sp>
      <p:pic>
        <p:nvPicPr>
          <p:cNvPr id="6" name="Picture 5"/>
          <p:cNvPicPr>
            <a:picLocks noChangeAspect="1"/>
          </p:cNvPicPr>
          <p:nvPr/>
        </p:nvPicPr>
        <p:blipFill>
          <a:blip r:embed="rId2"/>
          <a:stretch>
            <a:fillRect/>
          </a:stretch>
        </p:blipFill>
        <p:spPr>
          <a:xfrm>
            <a:off x="402929" y="2670128"/>
            <a:ext cx="6467475" cy="1790700"/>
          </a:xfrm>
          <a:prstGeom prst="rect">
            <a:avLst/>
          </a:prstGeom>
        </p:spPr>
      </p:pic>
      <p:pic>
        <p:nvPicPr>
          <p:cNvPr id="7" name="Picture 6"/>
          <p:cNvPicPr>
            <a:picLocks noChangeAspect="1"/>
          </p:cNvPicPr>
          <p:nvPr/>
        </p:nvPicPr>
        <p:blipFill>
          <a:blip r:embed="rId3"/>
          <a:stretch>
            <a:fillRect/>
          </a:stretch>
        </p:blipFill>
        <p:spPr>
          <a:xfrm>
            <a:off x="5332507" y="4850286"/>
            <a:ext cx="6467475" cy="1743075"/>
          </a:xfrm>
          <a:prstGeom prst="rect">
            <a:avLst/>
          </a:prstGeom>
        </p:spPr>
      </p:pic>
      <p:sp>
        <p:nvSpPr>
          <p:cNvPr id="8" name="TextBox 7"/>
          <p:cNvSpPr txBox="1"/>
          <p:nvPr/>
        </p:nvSpPr>
        <p:spPr>
          <a:xfrm>
            <a:off x="2282321" y="4433988"/>
            <a:ext cx="1519968" cy="369332"/>
          </a:xfrm>
          <a:prstGeom prst="rect">
            <a:avLst/>
          </a:prstGeom>
          <a:noFill/>
        </p:spPr>
        <p:txBody>
          <a:bodyPr wrap="none" rtlCol="0">
            <a:spAutoFit/>
          </a:bodyPr>
          <a:lstStyle/>
          <a:p>
            <a:r>
              <a:rPr lang="en-IN" dirty="0" smtClean="0">
                <a:latin typeface="Bahnschrift" panose="020B0502040204020203" pitchFamily="34" charset="0"/>
              </a:rPr>
              <a:t>User Ratings</a:t>
            </a:r>
            <a:endParaRPr lang="en-IN" dirty="0">
              <a:latin typeface="Bahnschrift" panose="020B0502040204020203" pitchFamily="34" charset="0"/>
            </a:endParaRPr>
          </a:p>
        </p:txBody>
      </p:sp>
      <p:sp>
        <p:nvSpPr>
          <p:cNvPr id="9" name="TextBox 8"/>
          <p:cNvSpPr txBox="1"/>
          <p:nvPr/>
        </p:nvSpPr>
        <p:spPr>
          <a:xfrm>
            <a:off x="7889071" y="4480954"/>
            <a:ext cx="1850186" cy="369332"/>
          </a:xfrm>
          <a:prstGeom prst="rect">
            <a:avLst/>
          </a:prstGeom>
          <a:noFill/>
        </p:spPr>
        <p:txBody>
          <a:bodyPr wrap="none" rtlCol="0">
            <a:spAutoFit/>
          </a:bodyPr>
          <a:lstStyle/>
          <a:p>
            <a:r>
              <a:rPr lang="en-IN" dirty="0" smtClean="0">
                <a:latin typeface="Bahnschrift" panose="020B0502040204020203" pitchFamily="34" charset="0"/>
              </a:rPr>
              <a:t>Movie attributes</a:t>
            </a:r>
            <a:endParaRPr lang="en-IN" dirty="0">
              <a:latin typeface="Bahnschrift" panose="020B0502040204020203" pitchFamily="34" charset="0"/>
            </a:endParaRPr>
          </a:p>
        </p:txBody>
      </p:sp>
    </p:spTree>
    <p:extLst>
      <p:ext uri="{BB962C8B-B14F-4D97-AF65-F5344CB8AC3E}">
        <p14:creationId xmlns:p14="http://schemas.microsoft.com/office/powerpoint/2010/main" val="6508791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2532" y="219572"/>
            <a:ext cx="6438900" cy="1724025"/>
          </a:xfrm>
          <a:prstGeom prst="rect">
            <a:avLst/>
          </a:prstGeom>
        </p:spPr>
      </p:pic>
      <p:sp>
        <p:nvSpPr>
          <p:cNvPr id="3" name="TextBox 2"/>
          <p:cNvSpPr txBox="1"/>
          <p:nvPr/>
        </p:nvSpPr>
        <p:spPr>
          <a:xfrm>
            <a:off x="7809663" y="758418"/>
            <a:ext cx="1519968" cy="646331"/>
          </a:xfrm>
          <a:prstGeom prst="rect">
            <a:avLst/>
          </a:prstGeom>
          <a:noFill/>
        </p:spPr>
        <p:txBody>
          <a:bodyPr wrap="none" rtlCol="0">
            <a:spAutoFit/>
          </a:bodyPr>
          <a:lstStyle/>
          <a:p>
            <a:pPr algn="ctr"/>
            <a:r>
              <a:rPr lang="en-IN" dirty="0" smtClean="0">
                <a:latin typeface="Bahnschrift" panose="020B0502040204020203" pitchFamily="34" charset="0"/>
              </a:rPr>
              <a:t>Predicted </a:t>
            </a:r>
          </a:p>
          <a:p>
            <a:pPr algn="ctr"/>
            <a:r>
              <a:rPr lang="en-IN" dirty="0" smtClean="0">
                <a:latin typeface="Bahnschrift" panose="020B0502040204020203" pitchFamily="34" charset="0"/>
              </a:rPr>
              <a:t>User Ratings</a:t>
            </a:r>
            <a:endParaRPr lang="en-IN" dirty="0">
              <a:latin typeface="Bahnschrift" panose="020B0502040204020203" pitchFamily="34" charset="0"/>
            </a:endParaRPr>
          </a:p>
        </p:txBody>
      </p:sp>
      <p:cxnSp>
        <p:nvCxnSpPr>
          <p:cNvPr id="5" name="Straight Arrow Connector 4"/>
          <p:cNvCxnSpPr/>
          <p:nvPr/>
        </p:nvCxnSpPr>
        <p:spPr>
          <a:xfrm flipH="1">
            <a:off x="6892119" y="1081584"/>
            <a:ext cx="7096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25759" y="1943597"/>
            <a:ext cx="11388737" cy="4616648"/>
          </a:xfrm>
          <a:prstGeom prst="rect">
            <a:avLst/>
          </a:prstGeom>
        </p:spPr>
        <p:txBody>
          <a:bodyPr wrap="square">
            <a:spAutoFit/>
          </a:bodyPr>
          <a:lstStyle/>
          <a:p>
            <a:pPr marL="457200" indent="-457200">
              <a:lnSpc>
                <a:spcPct val="150000"/>
              </a:lnSpc>
              <a:buFont typeface="Wingdings" panose="05000000000000000000" pitchFamily="2" charset="2"/>
              <a:buChar char="§"/>
            </a:pPr>
            <a:r>
              <a:rPr lang="en-US" sz="2800" b="1" dirty="0" smtClean="0">
                <a:latin typeface="Bahnschrift" panose="020B0502040204020203" pitchFamily="34" charset="0"/>
              </a:rPr>
              <a:t>Advantages:</a:t>
            </a:r>
          </a:p>
          <a:p>
            <a:pPr>
              <a:lnSpc>
                <a:spcPct val="150000"/>
              </a:lnSpc>
            </a:pPr>
            <a:r>
              <a:rPr lang="en-US" sz="2800" dirty="0" smtClean="0">
                <a:latin typeface="Bahnschrift" panose="020B0502040204020203" pitchFamily="34" charset="0"/>
              </a:rPr>
              <a:t>	- Works even a product has no reviews</a:t>
            </a:r>
          </a:p>
          <a:p>
            <a:pPr marL="457200" indent="-457200">
              <a:lnSpc>
                <a:spcPct val="150000"/>
              </a:lnSpc>
              <a:buFont typeface="Wingdings" panose="05000000000000000000" pitchFamily="2" charset="2"/>
              <a:buChar char="§"/>
            </a:pPr>
            <a:r>
              <a:rPr lang="en-US" sz="2800" b="1" dirty="0" smtClean="0">
                <a:latin typeface="Bahnschrift" panose="020B0502040204020203" pitchFamily="34" charset="0"/>
              </a:rPr>
              <a:t>Disadvantages:</a:t>
            </a:r>
          </a:p>
          <a:p>
            <a:pPr>
              <a:lnSpc>
                <a:spcPct val="150000"/>
              </a:lnSpc>
            </a:pPr>
            <a:r>
              <a:rPr lang="en-US" sz="2800" dirty="0" smtClean="0"/>
              <a:t>	-</a:t>
            </a:r>
            <a:r>
              <a:rPr lang="en-US" sz="2800" dirty="0"/>
              <a:t> </a:t>
            </a:r>
            <a:r>
              <a:rPr lang="en-US" sz="2800" dirty="0" smtClean="0"/>
              <a:t>Requires </a:t>
            </a:r>
            <a:r>
              <a:rPr lang="en-US" sz="2800" dirty="0"/>
              <a:t>descriptive data of all content to recommend, which is time consuming. </a:t>
            </a:r>
            <a:endParaRPr lang="en-US" sz="2800" dirty="0" smtClean="0"/>
          </a:p>
          <a:p>
            <a:pPr>
              <a:lnSpc>
                <a:spcPct val="150000"/>
              </a:lnSpc>
            </a:pPr>
            <a:r>
              <a:rPr lang="en-US" sz="2800" dirty="0"/>
              <a:t>	</a:t>
            </a:r>
            <a:r>
              <a:rPr lang="en-US" sz="2800" dirty="0" smtClean="0"/>
              <a:t>- It's </a:t>
            </a:r>
            <a:r>
              <a:rPr lang="en-US" sz="2800" dirty="0"/>
              <a:t>also difficult to implement on large product databases as user’s have different opinions about each item.</a:t>
            </a:r>
            <a:endParaRPr lang="en-US" sz="2800" dirty="0">
              <a:latin typeface="Bahnschrift" panose="020B0502040204020203" pitchFamily="34" charset="0"/>
            </a:endParaRPr>
          </a:p>
        </p:txBody>
      </p:sp>
    </p:spTree>
    <p:extLst>
      <p:ext uri="{BB962C8B-B14F-4D97-AF65-F5344CB8AC3E}">
        <p14:creationId xmlns:p14="http://schemas.microsoft.com/office/powerpoint/2010/main" val="16735826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929" y="233762"/>
            <a:ext cx="10794460" cy="461665"/>
          </a:xfrm>
          <a:prstGeom prst="rect">
            <a:avLst/>
          </a:prstGeom>
          <a:noFill/>
        </p:spPr>
        <p:txBody>
          <a:bodyPr wrap="square" rtlCol="0">
            <a:spAutoFit/>
          </a:bodyPr>
          <a:lstStyle/>
          <a:p>
            <a:r>
              <a:rPr lang="en-IN" sz="2400" dirty="0" smtClean="0">
                <a:solidFill>
                  <a:srgbClr val="002060"/>
                </a:solidFill>
                <a:latin typeface="Algerian" panose="04020705040A02060702" pitchFamily="82" charset="0"/>
              </a:rPr>
              <a:t>Approach 2: recommendation through description of content:</a:t>
            </a:r>
            <a:endParaRPr lang="en-IN" sz="2400" dirty="0">
              <a:solidFill>
                <a:srgbClr val="002060"/>
              </a:solidFill>
              <a:latin typeface="Algerian" panose="04020705040A02060702" pitchFamily="82" charset="0"/>
            </a:endParaRPr>
          </a:p>
        </p:txBody>
      </p:sp>
      <p:sp>
        <p:nvSpPr>
          <p:cNvPr id="3" name="TextBox 2"/>
          <p:cNvSpPr txBox="1"/>
          <p:nvPr/>
        </p:nvSpPr>
        <p:spPr>
          <a:xfrm>
            <a:off x="122830" y="695427"/>
            <a:ext cx="11859905" cy="2862322"/>
          </a:xfrm>
          <a:prstGeom prst="rect">
            <a:avLst/>
          </a:prstGeom>
          <a:noFill/>
        </p:spPr>
        <p:txBody>
          <a:bodyPr wrap="square" rtlCol="0">
            <a:spAutoFit/>
          </a:bodyPr>
          <a:lstStyle/>
          <a:p>
            <a:pPr algn="just">
              <a:lnSpc>
                <a:spcPct val="150000"/>
              </a:lnSpc>
            </a:pPr>
            <a:r>
              <a:rPr lang="en-US" sz="2400" dirty="0">
                <a:latin typeface="Bahnschrift" panose="020B0502040204020203" pitchFamily="34" charset="0"/>
              </a:rPr>
              <a:t>This approach uses the description of the item to make recommendations. The description goes deeper into the product details, like title, summary, tag lines, genre, etc., and it provides much more information about the item. F</a:t>
            </a:r>
            <a:r>
              <a:rPr lang="en-US" sz="2400" dirty="0" smtClean="0">
                <a:latin typeface="Bahnschrift" panose="020B0502040204020203" pitchFamily="34" charset="0"/>
              </a:rPr>
              <a:t>ormat </a:t>
            </a:r>
            <a:r>
              <a:rPr lang="en-US" sz="2400" dirty="0">
                <a:latin typeface="Bahnschrift" panose="020B0502040204020203" pitchFamily="34" charset="0"/>
              </a:rPr>
              <a:t>of these details are in text format(string) and it's important to convert this into numbers to easily calculate for similarity.</a:t>
            </a:r>
            <a:endParaRPr lang="en-IN" sz="2400" dirty="0" smtClean="0">
              <a:latin typeface="Bahnschrift" panose="020B0502040204020203" pitchFamily="34" charset="0"/>
            </a:endParaRPr>
          </a:p>
        </p:txBody>
      </p:sp>
      <p:pic>
        <p:nvPicPr>
          <p:cNvPr id="4" name="Picture 3"/>
          <p:cNvPicPr>
            <a:picLocks noChangeAspect="1"/>
          </p:cNvPicPr>
          <p:nvPr/>
        </p:nvPicPr>
        <p:blipFill>
          <a:blip r:embed="rId2"/>
          <a:stretch>
            <a:fillRect/>
          </a:stretch>
        </p:blipFill>
        <p:spPr>
          <a:xfrm>
            <a:off x="6052782" y="3057525"/>
            <a:ext cx="5572125" cy="3800475"/>
          </a:xfrm>
          <a:prstGeom prst="rect">
            <a:avLst/>
          </a:prstGeom>
        </p:spPr>
      </p:pic>
      <p:sp>
        <p:nvSpPr>
          <p:cNvPr id="5" name="Rectangle 4"/>
          <p:cNvSpPr/>
          <p:nvPr/>
        </p:nvSpPr>
        <p:spPr>
          <a:xfrm>
            <a:off x="122830" y="5130705"/>
            <a:ext cx="6096000" cy="923330"/>
          </a:xfrm>
          <a:prstGeom prst="rect">
            <a:avLst/>
          </a:prstGeom>
        </p:spPr>
        <p:txBody>
          <a:bodyPr>
            <a:spAutoFit/>
          </a:bodyPr>
          <a:lstStyle/>
          <a:p>
            <a:pPr algn="just"/>
            <a:r>
              <a:rPr lang="en-US" dirty="0">
                <a:solidFill>
                  <a:srgbClr val="3A3B41"/>
                </a:solidFill>
                <a:latin typeface="Bahnschrift" panose="020B0502040204020203" pitchFamily="34" charset="0"/>
              </a:rPr>
              <a:t>TF-IDF is used in information retrieval for feature extraction purposes and it is a sub-area of natural language processing (NLP).</a:t>
            </a:r>
            <a:endParaRPr lang="en-IN" dirty="0">
              <a:latin typeface="Bahnschrift" panose="020B0502040204020203" pitchFamily="34" charset="0"/>
            </a:endParaRPr>
          </a:p>
        </p:txBody>
      </p:sp>
      <p:cxnSp>
        <p:nvCxnSpPr>
          <p:cNvPr id="7" name="Straight Connector 6"/>
          <p:cNvCxnSpPr/>
          <p:nvPr/>
        </p:nvCxnSpPr>
        <p:spPr>
          <a:xfrm flipV="1">
            <a:off x="3848669" y="3971499"/>
            <a:ext cx="0" cy="6550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848669" y="3957851"/>
            <a:ext cx="1296537" cy="136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80517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a:stretch>
            <a:fillRect/>
          </a:stretch>
        </p:blipFill>
        <p:spPr>
          <a:xfrm>
            <a:off x="259307" y="163773"/>
            <a:ext cx="11586950" cy="6550926"/>
          </a:xfrm>
          <a:prstGeom prst="rect">
            <a:avLst/>
          </a:prstGeom>
        </p:spPr>
      </p:pic>
    </p:spTree>
    <p:extLst>
      <p:ext uri="{BB962C8B-B14F-4D97-AF65-F5344CB8AC3E}">
        <p14:creationId xmlns:p14="http://schemas.microsoft.com/office/powerpoint/2010/main" val="32402512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929" y="233762"/>
            <a:ext cx="10501632"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Knowledge Based Collaborative filtering:</a:t>
            </a:r>
            <a:endParaRPr lang="en-IN" sz="3200" dirty="0">
              <a:solidFill>
                <a:srgbClr val="002060"/>
              </a:solidFill>
              <a:latin typeface="Algerian" panose="04020705040A02060702" pitchFamily="82" charset="0"/>
            </a:endParaRPr>
          </a:p>
        </p:txBody>
      </p:sp>
      <p:sp>
        <p:nvSpPr>
          <p:cNvPr id="3" name="TextBox 2"/>
          <p:cNvSpPr txBox="1"/>
          <p:nvPr/>
        </p:nvSpPr>
        <p:spPr>
          <a:xfrm>
            <a:off x="402929" y="1050549"/>
            <a:ext cx="6093405" cy="5909310"/>
          </a:xfrm>
          <a:prstGeom prst="rect">
            <a:avLst/>
          </a:prstGeom>
          <a:noFill/>
        </p:spPr>
        <p:txBody>
          <a:bodyPr wrap="square" rtlCol="0">
            <a:spAutoFit/>
          </a:bodyPr>
          <a:lstStyle/>
          <a:p>
            <a:pPr>
              <a:lnSpc>
                <a:spcPct val="150000"/>
              </a:lnSpc>
            </a:pPr>
            <a:r>
              <a:rPr lang="en-US" sz="2800" dirty="0" smtClean="0"/>
              <a:t>In contrast to collaborative filtering, these use additional information about</a:t>
            </a:r>
          </a:p>
          <a:p>
            <a:pPr>
              <a:lnSpc>
                <a:spcPct val="150000"/>
              </a:lnSpc>
            </a:pPr>
            <a:r>
              <a:rPr lang="en-US" sz="2800" b="1" dirty="0" smtClean="0">
                <a:latin typeface="Bahnschrift" panose="020B0502040204020203" pitchFamily="34" charset="0"/>
              </a:rPr>
              <a:t>User/items </a:t>
            </a:r>
            <a:r>
              <a:rPr lang="en-US" sz="2800" dirty="0" smtClean="0">
                <a:latin typeface="Bahnschrift" panose="020B0502040204020203" pitchFamily="34" charset="0"/>
              </a:rPr>
              <a:t>to make predictions.</a:t>
            </a:r>
          </a:p>
          <a:p>
            <a:pPr>
              <a:lnSpc>
                <a:spcPct val="150000"/>
              </a:lnSpc>
            </a:pPr>
            <a:endParaRPr lang="en-US" sz="2800" b="1" dirty="0">
              <a:latin typeface="Bahnschrift" panose="020B0502040204020203" pitchFamily="34" charset="0"/>
            </a:endParaRPr>
          </a:p>
          <a:p>
            <a:pPr>
              <a:lnSpc>
                <a:spcPct val="150000"/>
              </a:lnSpc>
            </a:pPr>
            <a:r>
              <a:rPr lang="en-IN" sz="2800" dirty="0" smtClean="0">
                <a:latin typeface="Bahnschrift" panose="020B0502040204020203" pitchFamily="34" charset="0"/>
              </a:rPr>
              <a:t>Our system input is the feature of the user and feature of the item. Our system output will be the prediction of whether or nor the user will like or dislike them.</a:t>
            </a:r>
          </a:p>
        </p:txBody>
      </p:sp>
    </p:spTree>
    <p:extLst>
      <p:ext uri="{BB962C8B-B14F-4D97-AF65-F5344CB8AC3E}">
        <p14:creationId xmlns:p14="http://schemas.microsoft.com/office/powerpoint/2010/main" val="21887767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a:stretch>
            <a:fillRect/>
          </a:stretch>
        </p:blipFill>
        <p:spPr>
          <a:xfrm>
            <a:off x="1042736" y="0"/>
            <a:ext cx="10010274" cy="3426493"/>
          </a:xfrm>
          <a:prstGeom prst="rect">
            <a:avLst/>
          </a:prstGeom>
        </p:spPr>
      </p:pic>
      <p:pic>
        <p:nvPicPr>
          <p:cNvPr id="3" name="Picture 2"/>
          <p:cNvPicPr preferRelativeResize="0">
            <a:picLocks/>
          </p:cNvPicPr>
          <p:nvPr/>
        </p:nvPicPr>
        <p:blipFill>
          <a:blip r:embed="rId3"/>
          <a:stretch>
            <a:fillRect/>
          </a:stretch>
        </p:blipFill>
        <p:spPr>
          <a:xfrm>
            <a:off x="1411705" y="3240506"/>
            <a:ext cx="9641305" cy="3617494"/>
          </a:xfrm>
          <a:prstGeom prst="rect">
            <a:avLst/>
          </a:prstGeom>
        </p:spPr>
      </p:pic>
    </p:spTree>
    <p:extLst>
      <p:ext uri="{BB962C8B-B14F-4D97-AF65-F5344CB8AC3E}">
        <p14:creationId xmlns:p14="http://schemas.microsoft.com/office/powerpoint/2010/main" val="4367021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a:stretch>
            <a:fillRect/>
          </a:stretch>
        </p:blipFill>
        <p:spPr>
          <a:xfrm>
            <a:off x="-1" y="160421"/>
            <a:ext cx="8069179" cy="3773404"/>
          </a:xfrm>
          <a:prstGeom prst="rect">
            <a:avLst/>
          </a:prstGeom>
        </p:spPr>
      </p:pic>
      <p:pic>
        <p:nvPicPr>
          <p:cNvPr id="3" name="Picture 2"/>
          <p:cNvPicPr preferRelativeResize="0">
            <a:picLocks/>
          </p:cNvPicPr>
          <p:nvPr/>
        </p:nvPicPr>
        <p:blipFill>
          <a:blip r:embed="rId3"/>
          <a:stretch>
            <a:fillRect/>
          </a:stretch>
        </p:blipFill>
        <p:spPr>
          <a:xfrm>
            <a:off x="4844716" y="2743200"/>
            <a:ext cx="7234989" cy="4114800"/>
          </a:xfrm>
          <a:prstGeom prst="rect">
            <a:avLst/>
          </a:prstGeom>
        </p:spPr>
      </p:pic>
    </p:spTree>
    <p:extLst>
      <p:ext uri="{BB962C8B-B14F-4D97-AF65-F5344CB8AC3E}">
        <p14:creationId xmlns:p14="http://schemas.microsoft.com/office/powerpoint/2010/main" val="41251815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2929" y="206466"/>
            <a:ext cx="10501632" cy="584775"/>
          </a:xfrm>
          <a:prstGeom prst="rect">
            <a:avLst/>
          </a:prstGeom>
          <a:noFill/>
        </p:spPr>
        <p:txBody>
          <a:bodyPr wrap="square" rtlCol="0">
            <a:spAutoFit/>
          </a:bodyPr>
          <a:lstStyle/>
          <a:p>
            <a:r>
              <a:rPr lang="en-US" sz="3200" b="1" dirty="0" smtClean="0">
                <a:solidFill>
                  <a:srgbClr val="002060"/>
                </a:solidFill>
                <a:latin typeface="Algerian" panose="04020705040A02060702" pitchFamily="82" charset="0"/>
              </a:rPr>
              <a:t>Cold </a:t>
            </a:r>
            <a:r>
              <a:rPr lang="en-US" sz="3200" b="1" dirty="0">
                <a:solidFill>
                  <a:srgbClr val="002060"/>
                </a:solidFill>
                <a:latin typeface="Algerian" panose="04020705040A02060702" pitchFamily="82" charset="0"/>
              </a:rPr>
              <a:t>start problem for recommender systems</a:t>
            </a:r>
          </a:p>
        </p:txBody>
      </p:sp>
      <p:sp>
        <p:nvSpPr>
          <p:cNvPr id="4" name="TextBox 3"/>
          <p:cNvSpPr txBox="1"/>
          <p:nvPr/>
        </p:nvSpPr>
        <p:spPr>
          <a:xfrm>
            <a:off x="402929" y="927719"/>
            <a:ext cx="11388737" cy="4616648"/>
          </a:xfrm>
          <a:prstGeom prst="rect">
            <a:avLst/>
          </a:prstGeom>
          <a:noFill/>
        </p:spPr>
        <p:txBody>
          <a:bodyPr wrap="square" rtlCol="0">
            <a:spAutoFit/>
          </a:bodyPr>
          <a:lstStyle/>
          <a:p>
            <a:pPr algn="just">
              <a:lnSpc>
                <a:spcPct val="150000"/>
              </a:lnSpc>
            </a:pPr>
            <a:r>
              <a:rPr lang="en-US" sz="2800" dirty="0"/>
              <a:t>The term derives from cars. When it’s really cold, the engine has problems with starting up, but once it reaches its optimal operating temperature, it will run smoothly. With recommendation</a:t>
            </a:r>
            <a:r>
              <a:rPr lang="en-US" sz="2800" u="sng" dirty="0"/>
              <a:t> </a:t>
            </a:r>
            <a:r>
              <a:rPr lang="en-US" sz="2800" dirty="0"/>
              <a:t>engines, the “cold start” simply means that the circumstances are not yet optimal for the engine to provide the best possible results. In </a:t>
            </a:r>
            <a:r>
              <a:rPr lang="en-US" sz="2800" dirty="0" smtClean="0"/>
              <a:t>e-Commerce</a:t>
            </a:r>
            <a:r>
              <a:rPr lang="en-US" sz="2800" dirty="0"/>
              <a:t>, there are two distinct categories of cold start: product cold start and user cold starts. Here we’re going to examine both.</a:t>
            </a:r>
            <a:endParaRPr lang="en-IN" sz="2800" dirty="0" smtClean="0">
              <a:latin typeface="Bahnschrift" panose="020B0502040204020203" pitchFamily="34" charset="0"/>
            </a:endParaRPr>
          </a:p>
        </p:txBody>
      </p:sp>
    </p:spTree>
    <p:extLst>
      <p:ext uri="{BB962C8B-B14F-4D97-AF65-F5344CB8AC3E}">
        <p14:creationId xmlns:p14="http://schemas.microsoft.com/office/powerpoint/2010/main" val="25954066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753" y="520395"/>
            <a:ext cx="2936819" cy="166324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999" y="2770037"/>
            <a:ext cx="3955989" cy="115458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7005" y="571840"/>
            <a:ext cx="3724275" cy="190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221" y="4254030"/>
            <a:ext cx="3743543" cy="2104803"/>
          </a:xfrm>
          <a:prstGeom prst="rect">
            <a:avLst/>
          </a:prstGeom>
        </p:spPr>
      </p:pic>
      <p:sp>
        <p:nvSpPr>
          <p:cNvPr id="10" name="TextBox 9"/>
          <p:cNvSpPr txBox="1"/>
          <p:nvPr/>
        </p:nvSpPr>
        <p:spPr>
          <a:xfrm>
            <a:off x="4435523" y="3496511"/>
            <a:ext cx="7455887" cy="2554545"/>
          </a:xfrm>
          <a:prstGeom prst="rect">
            <a:avLst/>
          </a:prstGeom>
          <a:noFill/>
        </p:spPr>
        <p:txBody>
          <a:bodyPr wrap="none" rtlCol="0">
            <a:spAutoFit/>
          </a:bodyPr>
          <a:lstStyle/>
          <a:p>
            <a:r>
              <a:rPr lang="en-IN" sz="3200" b="1" dirty="0" smtClean="0">
                <a:latin typeface="Bahnschrift" panose="020B0502040204020203" pitchFamily="34" charset="0"/>
              </a:rPr>
              <a:t>How does YouTube know what videos </a:t>
            </a:r>
          </a:p>
          <a:p>
            <a:r>
              <a:rPr lang="en-IN" sz="3200" b="1" dirty="0" smtClean="0">
                <a:latin typeface="Bahnschrift" panose="020B0502040204020203" pitchFamily="34" charset="0"/>
              </a:rPr>
              <a:t>we will watch ??</a:t>
            </a:r>
          </a:p>
          <a:p>
            <a:r>
              <a:rPr lang="en-IN" sz="3200" b="1" dirty="0" smtClean="0">
                <a:latin typeface="Bahnschrift" panose="020B0502040204020203" pitchFamily="34" charset="0"/>
              </a:rPr>
              <a:t> </a:t>
            </a:r>
          </a:p>
          <a:p>
            <a:r>
              <a:rPr lang="en-US" sz="3200" b="1" dirty="0">
                <a:latin typeface="Bahnschrift" panose="020B0502040204020203" pitchFamily="34" charset="0"/>
              </a:rPr>
              <a:t>How does Google always seem to know</a:t>
            </a:r>
          </a:p>
          <a:p>
            <a:r>
              <a:rPr lang="en-US" sz="3200" b="1" dirty="0">
                <a:latin typeface="Bahnschrift" panose="020B0502040204020203" pitchFamily="34" charset="0"/>
              </a:rPr>
              <a:t> what news you’ll read?</a:t>
            </a:r>
            <a:endParaRPr lang="en-IN" sz="3200" b="1" dirty="0">
              <a:latin typeface="Bahnschrift" panose="020B0502040204020203" pitchFamily="34" charset="0"/>
            </a:endParaRPr>
          </a:p>
        </p:txBody>
      </p:sp>
      <p:pic>
        <p:nvPicPr>
          <p:cNvPr id="12" name="Picture 11"/>
          <p:cNvPicPr preferRelativeResize="0">
            <a:picLocks/>
          </p:cNvPicPr>
          <p:nvPr/>
        </p:nvPicPr>
        <p:blipFill rotWithShape="1">
          <a:blip r:embed="rId6"/>
          <a:srcRect l="16974" t="20795" r="14929" b="18798"/>
          <a:stretch/>
        </p:blipFill>
        <p:spPr>
          <a:xfrm>
            <a:off x="8502555" y="520395"/>
            <a:ext cx="2961565" cy="2019410"/>
          </a:xfrm>
          <a:prstGeom prst="rect">
            <a:avLst/>
          </a:prstGeom>
        </p:spPr>
      </p:pic>
    </p:spTree>
    <p:extLst>
      <p:ext uri="{BB962C8B-B14F-4D97-AF65-F5344CB8AC3E}">
        <p14:creationId xmlns:p14="http://schemas.microsoft.com/office/powerpoint/2010/main" val="34962736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3887" y="1637731"/>
            <a:ext cx="10342593" cy="4394580"/>
          </a:xfrm>
          <a:prstGeom prst="rect">
            <a:avLst/>
          </a:prstGeom>
        </p:spPr>
      </p:pic>
      <p:sp>
        <p:nvSpPr>
          <p:cNvPr id="3" name="TextBox 2"/>
          <p:cNvSpPr txBox="1"/>
          <p:nvPr/>
        </p:nvSpPr>
        <p:spPr>
          <a:xfrm>
            <a:off x="402929" y="233762"/>
            <a:ext cx="10501632" cy="584775"/>
          </a:xfrm>
          <a:prstGeom prst="rect">
            <a:avLst/>
          </a:prstGeom>
          <a:noFill/>
        </p:spPr>
        <p:txBody>
          <a:bodyPr wrap="square" rtlCol="0">
            <a:spAutoFit/>
          </a:bodyPr>
          <a:lstStyle/>
          <a:p>
            <a:r>
              <a:rPr lang="en-US" sz="3200" b="1" dirty="0" smtClean="0">
                <a:solidFill>
                  <a:srgbClr val="002060"/>
                </a:solidFill>
                <a:latin typeface="Algerian" panose="04020705040A02060702" pitchFamily="82" charset="0"/>
              </a:rPr>
              <a:t>Difficulty : few amount of data</a:t>
            </a:r>
            <a:endParaRPr lang="en-US" sz="3200" b="1"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9037040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85948" y="3174588"/>
            <a:ext cx="8064122" cy="3336878"/>
          </a:xfrm>
          <a:prstGeom prst="rect">
            <a:avLst/>
          </a:prstGeom>
        </p:spPr>
      </p:pic>
      <p:sp>
        <p:nvSpPr>
          <p:cNvPr id="3" name="TextBox 2"/>
          <p:cNvSpPr txBox="1"/>
          <p:nvPr/>
        </p:nvSpPr>
        <p:spPr>
          <a:xfrm>
            <a:off x="402929" y="1690527"/>
            <a:ext cx="11388737" cy="1313821"/>
          </a:xfrm>
          <a:prstGeom prst="rect">
            <a:avLst/>
          </a:prstGeom>
          <a:noFill/>
        </p:spPr>
        <p:txBody>
          <a:bodyPr wrap="square" rtlCol="0">
            <a:spAutoFit/>
          </a:bodyPr>
          <a:lstStyle/>
          <a:p>
            <a:pPr algn="just">
              <a:lnSpc>
                <a:spcPct val="150000"/>
              </a:lnSpc>
            </a:pPr>
            <a:r>
              <a:rPr lang="en-US" sz="2800" dirty="0" smtClean="0">
                <a:latin typeface="Bahnschrift" panose="020B0502040204020203" pitchFamily="34" charset="0"/>
              </a:rPr>
              <a:t>Recommendations are based on the information on content of items rather than on other user’s opinion. </a:t>
            </a:r>
            <a:endParaRPr lang="en-IN" sz="2800" dirty="0" smtClean="0">
              <a:latin typeface="Bahnschrift" panose="020B0502040204020203" pitchFamily="34" charset="0"/>
            </a:endParaRPr>
          </a:p>
        </p:txBody>
      </p:sp>
      <p:sp>
        <p:nvSpPr>
          <p:cNvPr id="4" name="TextBox 3"/>
          <p:cNvSpPr txBox="1"/>
          <p:nvPr/>
        </p:nvSpPr>
        <p:spPr>
          <a:xfrm>
            <a:off x="402929" y="206466"/>
            <a:ext cx="10501632" cy="1484061"/>
          </a:xfrm>
          <a:prstGeom prst="rect">
            <a:avLst/>
          </a:prstGeom>
          <a:noFill/>
        </p:spPr>
        <p:txBody>
          <a:bodyPr wrap="square" rtlCol="0">
            <a:spAutoFit/>
          </a:bodyPr>
          <a:lstStyle/>
          <a:p>
            <a:pPr>
              <a:lnSpc>
                <a:spcPct val="150000"/>
              </a:lnSpc>
            </a:pPr>
            <a:r>
              <a:rPr lang="en-US" sz="3200" b="1" dirty="0" smtClean="0">
                <a:solidFill>
                  <a:srgbClr val="002060"/>
                </a:solidFill>
                <a:latin typeface="Algerian" panose="04020705040A02060702" pitchFamily="82" charset="0"/>
              </a:rPr>
              <a:t>Cold </a:t>
            </a:r>
            <a:r>
              <a:rPr lang="en-US" sz="3200" b="1" dirty="0">
                <a:solidFill>
                  <a:srgbClr val="002060"/>
                </a:solidFill>
                <a:latin typeface="Algerian" panose="04020705040A02060702" pitchFamily="82" charset="0"/>
              </a:rPr>
              <a:t>start problem for recommender </a:t>
            </a:r>
            <a:r>
              <a:rPr lang="en-US" sz="3200" b="1" dirty="0" smtClean="0">
                <a:solidFill>
                  <a:srgbClr val="002060"/>
                </a:solidFill>
                <a:latin typeface="Algerian" panose="04020705040A02060702" pitchFamily="82" charset="0"/>
              </a:rPr>
              <a:t>systems – solution:</a:t>
            </a:r>
            <a:endParaRPr lang="en-US" sz="3200" b="1"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9248649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884"/>
          <a:stretch/>
        </p:blipFill>
        <p:spPr>
          <a:xfrm>
            <a:off x="1105469" y="1779326"/>
            <a:ext cx="10140286" cy="4502082"/>
          </a:xfrm>
          <a:prstGeom prst="rect">
            <a:avLst/>
          </a:prstGeom>
        </p:spPr>
      </p:pic>
      <p:sp>
        <p:nvSpPr>
          <p:cNvPr id="3" name="TextBox 2"/>
          <p:cNvSpPr txBox="1"/>
          <p:nvPr/>
        </p:nvSpPr>
        <p:spPr>
          <a:xfrm>
            <a:off x="402929" y="206466"/>
            <a:ext cx="10501632" cy="1484061"/>
          </a:xfrm>
          <a:prstGeom prst="rect">
            <a:avLst/>
          </a:prstGeom>
          <a:noFill/>
        </p:spPr>
        <p:txBody>
          <a:bodyPr wrap="square" rtlCol="0">
            <a:spAutoFit/>
          </a:bodyPr>
          <a:lstStyle/>
          <a:p>
            <a:pPr>
              <a:lnSpc>
                <a:spcPct val="150000"/>
              </a:lnSpc>
            </a:pPr>
            <a:r>
              <a:rPr lang="en-US" sz="3200" b="1" dirty="0" smtClean="0">
                <a:solidFill>
                  <a:srgbClr val="002060"/>
                </a:solidFill>
                <a:latin typeface="Algerian" panose="04020705040A02060702" pitchFamily="82" charset="0"/>
              </a:rPr>
              <a:t>Cold </a:t>
            </a:r>
            <a:r>
              <a:rPr lang="en-US" sz="3200" b="1" dirty="0">
                <a:solidFill>
                  <a:srgbClr val="002060"/>
                </a:solidFill>
                <a:latin typeface="Algerian" panose="04020705040A02060702" pitchFamily="82" charset="0"/>
              </a:rPr>
              <a:t>start problem for recommender </a:t>
            </a:r>
            <a:r>
              <a:rPr lang="en-US" sz="3200" b="1" dirty="0" smtClean="0">
                <a:solidFill>
                  <a:srgbClr val="002060"/>
                </a:solidFill>
                <a:latin typeface="Algerian" panose="04020705040A02060702" pitchFamily="82" charset="0"/>
              </a:rPr>
              <a:t>systems – other solution – neighbor by clustering:</a:t>
            </a:r>
            <a:endParaRPr lang="en-US" sz="3200" b="1"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5776803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929" y="206466"/>
            <a:ext cx="10501632" cy="2222724"/>
          </a:xfrm>
          <a:prstGeom prst="rect">
            <a:avLst/>
          </a:prstGeom>
          <a:noFill/>
        </p:spPr>
        <p:txBody>
          <a:bodyPr wrap="square" rtlCol="0">
            <a:spAutoFit/>
          </a:bodyPr>
          <a:lstStyle/>
          <a:p>
            <a:pPr>
              <a:lnSpc>
                <a:spcPct val="150000"/>
              </a:lnSpc>
            </a:pPr>
            <a:r>
              <a:rPr lang="en-US" sz="3200" b="1" dirty="0" smtClean="0">
                <a:solidFill>
                  <a:srgbClr val="002060"/>
                </a:solidFill>
                <a:latin typeface="Algerian" panose="04020705040A02060702" pitchFamily="82" charset="0"/>
              </a:rPr>
              <a:t>Cold </a:t>
            </a:r>
            <a:r>
              <a:rPr lang="en-US" sz="3200" b="1" dirty="0">
                <a:solidFill>
                  <a:srgbClr val="002060"/>
                </a:solidFill>
                <a:latin typeface="Algerian" panose="04020705040A02060702" pitchFamily="82" charset="0"/>
              </a:rPr>
              <a:t>start problem for recommender </a:t>
            </a:r>
            <a:r>
              <a:rPr lang="en-US" sz="3200" b="1" dirty="0" smtClean="0">
                <a:solidFill>
                  <a:srgbClr val="002060"/>
                </a:solidFill>
                <a:latin typeface="Algerian" panose="04020705040A02060702" pitchFamily="82" charset="0"/>
              </a:rPr>
              <a:t>systems – other solution – borrow data from other platforms:</a:t>
            </a:r>
            <a:endParaRPr lang="en-US" sz="3200" b="1" dirty="0">
              <a:solidFill>
                <a:srgbClr val="002060"/>
              </a:solidFill>
              <a:latin typeface="Algerian" panose="04020705040A02060702" pitchFamily="82" charset="0"/>
            </a:endParaRPr>
          </a:p>
        </p:txBody>
      </p:sp>
      <p:pic>
        <p:nvPicPr>
          <p:cNvPr id="3" name="Picture 2"/>
          <p:cNvPicPr>
            <a:picLocks noChangeAspect="1"/>
          </p:cNvPicPr>
          <p:nvPr/>
        </p:nvPicPr>
        <p:blipFill>
          <a:blip r:embed="rId2"/>
          <a:stretch>
            <a:fillRect/>
          </a:stretch>
        </p:blipFill>
        <p:spPr>
          <a:xfrm>
            <a:off x="266628" y="2715793"/>
            <a:ext cx="4849690" cy="3443754"/>
          </a:xfrm>
          <a:prstGeom prst="rect">
            <a:avLst/>
          </a:prstGeom>
        </p:spPr>
      </p:pic>
      <p:pic>
        <p:nvPicPr>
          <p:cNvPr id="4" name="Picture 3"/>
          <p:cNvPicPr>
            <a:picLocks noChangeAspect="1"/>
          </p:cNvPicPr>
          <p:nvPr/>
        </p:nvPicPr>
        <p:blipFill>
          <a:blip r:embed="rId3"/>
          <a:stretch>
            <a:fillRect/>
          </a:stretch>
        </p:blipFill>
        <p:spPr>
          <a:xfrm>
            <a:off x="5319432" y="2579315"/>
            <a:ext cx="6131040" cy="3476605"/>
          </a:xfrm>
          <a:prstGeom prst="rect">
            <a:avLst/>
          </a:prstGeom>
        </p:spPr>
      </p:pic>
    </p:spTree>
    <p:extLst>
      <p:ext uri="{BB962C8B-B14F-4D97-AF65-F5344CB8AC3E}">
        <p14:creationId xmlns:p14="http://schemas.microsoft.com/office/powerpoint/2010/main" val="27854389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929" y="206466"/>
            <a:ext cx="10501632" cy="1484061"/>
          </a:xfrm>
          <a:prstGeom prst="rect">
            <a:avLst/>
          </a:prstGeom>
          <a:noFill/>
        </p:spPr>
        <p:txBody>
          <a:bodyPr wrap="square" rtlCol="0">
            <a:spAutoFit/>
          </a:bodyPr>
          <a:lstStyle/>
          <a:p>
            <a:pPr>
              <a:lnSpc>
                <a:spcPct val="150000"/>
              </a:lnSpc>
            </a:pPr>
            <a:r>
              <a:rPr lang="en-US" sz="3200" b="1" dirty="0" smtClean="0">
                <a:solidFill>
                  <a:srgbClr val="002060"/>
                </a:solidFill>
                <a:latin typeface="Algerian" panose="04020705040A02060702" pitchFamily="82" charset="0"/>
              </a:rPr>
              <a:t>Approach to solve a recommender system problem:</a:t>
            </a:r>
            <a:endParaRPr lang="en-US" sz="3200" b="1" dirty="0">
              <a:solidFill>
                <a:srgbClr val="002060"/>
              </a:solidFill>
              <a:latin typeface="Algerian" panose="04020705040A02060702" pitchFamily="82" charset="0"/>
            </a:endParaRPr>
          </a:p>
        </p:txBody>
      </p:sp>
      <p:sp>
        <p:nvSpPr>
          <p:cNvPr id="4" name="TextBox 3"/>
          <p:cNvSpPr txBox="1"/>
          <p:nvPr/>
        </p:nvSpPr>
        <p:spPr>
          <a:xfrm>
            <a:off x="2129051" y="4309902"/>
            <a:ext cx="2230098" cy="369332"/>
          </a:xfrm>
          <a:prstGeom prst="rect">
            <a:avLst/>
          </a:prstGeom>
          <a:noFill/>
        </p:spPr>
        <p:txBody>
          <a:bodyPr wrap="none" rtlCol="0">
            <a:spAutoFit/>
          </a:bodyPr>
          <a:lstStyle/>
          <a:p>
            <a:r>
              <a:rPr lang="en-IN" dirty="0" smtClean="0">
                <a:latin typeface="Bahnschrift" panose="020B0502040204020203" pitchFamily="34" charset="0"/>
              </a:rPr>
              <a:t>Recommender Task</a:t>
            </a:r>
            <a:endParaRPr lang="en-IN" dirty="0">
              <a:latin typeface="Bahnschrift" panose="020B0502040204020203" pitchFamily="34" charset="0"/>
            </a:endParaRPr>
          </a:p>
        </p:txBody>
      </p:sp>
      <p:pic>
        <p:nvPicPr>
          <p:cNvPr id="5" name="Picture 4"/>
          <p:cNvPicPr>
            <a:picLocks noChangeAspect="1"/>
          </p:cNvPicPr>
          <p:nvPr/>
        </p:nvPicPr>
        <p:blipFill rotWithShape="1">
          <a:blip r:embed="rId2"/>
          <a:srcRect t="14648"/>
          <a:stretch/>
        </p:blipFill>
        <p:spPr>
          <a:xfrm>
            <a:off x="6384629" y="4353636"/>
            <a:ext cx="5807371" cy="2504364"/>
          </a:xfrm>
          <a:prstGeom prst="rect">
            <a:avLst/>
          </a:prstGeom>
        </p:spPr>
      </p:pic>
      <p:pic>
        <p:nvPicPr>
          <p:cNvPr id="3" name="Picture 2"/>
          <p:cNvPicPr>
            <a:picLocks noChangeAspect="1"/>
          </p:cNvPicPr>
          <p:nvPr/>
        </p:nvPicPr>
        <p:blipFill>
          <a:blip r:embed="rId3"/>
          <a:stretch>
            <a:fillRect/>
          </a:stretch>
        </p:blipFill>
        <p:spPr>
          <a:xfrm>
            <a:off x="402929" y="1690527"/>
            <a:ext cx="5981700" cy="2619375"/>
          </a:xfrm>
          <a:prstGeom prst="rect">
            <a:avLst/>
          </a:prstGeom>
        </p:spPr>
      </p:pic>
      <p:sp>
        <p:nvSpPr>
          <p:cNvPr id="6" name="TextBox 5"/>
          <p:cNvSpPr txBox="1"/>
          <p:nvPr/>
        </p:nvSpPr>
        <p:spPr>
          <a:xfrm>
            <a:off x="7450311" y="3940570"/>
            <a:ext cx="3676006" cy="369332"/>
          </a:xfrm>
          <a:prstGeom prst="rect">
            <a:avLst/>
          </a:prstGeom>
          <a:noFill/>
        </p:spPr>
        <p:txBody>
          <a:bodyPr wrap="none" rtlCol="0">
            <a:spAutoFit/>
          </a:bodyPr>
          <a:lstStyle/>
          <a:p>
            <a:r>
              <a:rPr lang="en-IN" dirty="0" smtClean="0">
                <a:latin typeface="Bahnschrift" panose="020B0502040204020203" pitchFamily="34" charset="0"/>
              </a:rPr>
              <a:t>User based K Nearest neighbours</a:t>
            </a:r>
            <a:endParaRPr lang="en-IN" dirty="0">
              <a:latin typeface="Bahnschrift" panose="020B0502040204020203" pitchFamily="34" charset="0"/>
            </a:endParaRPr>
          </a:p>
        </p:txBody>
      </p:sp>
      <p:cxnSp>
        <p:nvCxnSpPr>
          <p:cNvPr id="8" name="Straight Connector 7"/>
          <p:cNvCxnSpPr/>
          <p:nvPr/>
        </p:nvCxnSpPr>
        <p:spPr>
          <a:xfrm>
            <a:off x="3398293" y="4885899"/>
            <a:ext cx="13647" cy="6005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411940" y="5486400"/>
            <a:ext cx="1255594" cy="136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4060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125" y="230216"/>
            <a:ext cx="11655189" cy="1297406"/>
          </a:xfrm>
          <a:prstGeom prst="rect">
            <a:avLst/>
          </a:prstGeom>
          <a:noFill/>
        </p:spPr>
        <p:txBody>
          <a:bodyPr wrap="square" rtlCol="0">
            <a:spAutoFit/>
          </a:bodyPr>
          <a:lstStyle/>
          <a:p>
            <a:pPr algn="just">
              <a:lnSpc>
                <a:spcPct val="150000"/>
              </a:lnSpc>
            </a:pPr>
            <a:r>
              <a:rPr lang="en-US" sz="2800" dirty="0">
                <a:latin typeface="Bahnschrift" panose="020B0502040204020203" pitchFamily="34" charset="0"/>
              </a:rPr>
              <a:t>A</a:t>
            </a:r>
            <a:r>
              <a:rPr lang="en-US" sz="2800" dirty="0" smtClean="0">
                <a:latin typeface="Bahnschrift" panose="020B0502040204020203" pitchFamily="34" charset="0"/>
              </a:rPr>
              <a:t>lgorithm </a:t>
            </a:r>
            <a:r>
              <a:rPr lang="en-US" sz="2800" dirty="0">
                <a:latin typeface="Bahnschrift" panose="020B0502040204020203" pitchFamily="34" charset="0"/>
              </a:rPr>
              <a:t>computes cosine or correlation</a:t>
            </a:r>
            <a:r>
              <a:rPr lang="en-US" sz="2800" u="sng" dirty="0">
                <a:latin typeface="Bahnschrift" panose="020B0502040204020203" pitchFamily="34" charset="0"/>
              </a:rPr>
              <a:t> similarity</a:t>
            </a:r>
            <a:r>
              <a:rPr lang="en-US" sz="2800" dirty="0">
                <a:latin typeface="Bahnschrift" panose="020B0502040204020203" pitchFamily="34" charset="0"/>
              </a:rPr>
              <a:t> of rows (users) or columns (items) and recommends items that k — nearest </a:t>
            </a:r>
            <a:r>
              <a:rPr lang="en-US" sz="2800" dirty="0" smtClean="0">
                <a:latin typeface="Bahnschrift" panose="020B0502040204020203" pitchFamily="34" charset="0"/>
              </a:rPr>
              <a:t>neighbors.</a:t>
            </a:r>
            <a:endParaRPr lang="en-IN" sz="2800" dirty="0" smtClean="0">
              <a:latin typeface="Bahnschrift" panose="020B0502040204020203" pitchFamily="34" charset="0"/>
            </a:endParaRPr>
          </a:p>
        </p:txBody>
      </p:sp>
      <p:pic>
        <p:nvPicPr>
          <p:cNvPr id="3" name="Picture 2"/>
          <p:cNvPicPr>
            <a:picLocks noChangeAspect="1"/>
          </p:cNvPicPr>
          <p:nvPr/>
        </p:nvPicPr>
        <p:blipFill>
          <a:blip r:embed="rId2"/>
          <a:stretch>
            <a:fillRect/>
          </a:stretch>
        </p:blipFill>
        <p:spPr>
          <a:xfrm>
            <a:off x="700940" y="1942816"/>
            <a:ext cx="4048125" cy="2781300"/>
          </a:xfrm>
          <a:prstGeom prst="rect">
            <a:avLst/>
          </a:prstGeom>
        </p:spPr>
      </p:pic>
      <p:pic>
        <p:nvPicPr>
          <p:cNvPr id="4" name="Picture 3"/>
          <p:cNvPicPr>
            <a:picLocks noChangeAspect="1"/>
          </p:cNvPicPr>
          <p:nvPr/>
        </p:nvPicPr>
        <p:blipFill>
          <a:blip r:embed="rId3"/>
          <a:stretch>
            <a:fillRect/>
          </a:stretch>
        </p:blipFill>
        <p:spPr>
          <a:xfrm>
            <a:off x="492599" y="4670648"/>
            <a:ext cx="4611664" cy="2187351"/>
          </a:xfrm>
          <a:prstGeom prst="rect">
            <a:avLst/>
          </a:prstGeom>
        </p:spPr>
      </p:pic>
      <p:sp>
        <p:nvSpPr>
          <p:cNvPr id="5" name="TextBox 4"/>
          <p:cNvSpPr txBox="1"/>
          <p:nvPr/>
        </p:nvSpPr>
        <p:spPr>
          <a:xfrm>
            <a:off x="1683382" y="1573484"/>
            <a:ext cx="2254143" cy="369332"/>
          </a:xfrm>
          <a:prstGeom prst="rect">
            <a:avLst/>
          </a:prstGeom>
          <a:noFill/>
        </p:spPr>
        <p:txBody>
          <a:bodyPr wrap="none" rtlCol="0">
            <a:spAutoFit/>
          </a:bodyPr>
          <a:lstStyle/>
          <a:p>
            <a:r>
              <a:rPr lang="en-IN" dirty="0" smtClean="0">
                <a:latin typeface="Bahnschrift" panose="020B0502040204020203" pitchFamily="34" charset="0"/>
              </a:rPr>
              <a:t>Matrix Factorisation</a:t>
            </a:r>
            <a:endParaRPr lang="en-IN" dirty="0">
              <a:latin typeface="Bahnschrift" panose="020B0502040204020203" pitchFamily="34" charset="0"/>
            </a:endParaRPr>
          </a:p>
        </p:txBody>
      </p:sp>
      <p:pic>
        <p:nvPicPr>
          <p:cNvPr id="6" name="Picture 5"/>
          <p:cNvPicPr>
            <a:picLocks noChangeAspect="1"/>
          </p:cNvPicPr>
          <p:nvPr/>
        </p:nvPicPr>
        <p:blipFill>
          <a:blip r:embed="rId4"/>
          <a:stretch>
            <a:fillRect/>
          </a:stretch>
        </p:blipFill>
        <p:spPr>
          <a:xfrm>
            <a:off x="6418926" y="2572389"/>
            <a:ext cx="4676775" cy="3514725"/>
          </a:xfrm>
          <a:prstGeom prst="rect">
            <a:avLst/>
          </a:prstGeom>
        </p:spPr>
      </p:pic>
      <p:sp>
        <p:nvSpPr>
          <p:cNvPr id="7" name="TextBox 6"/>
          <p:cNvSpPr txBox="1"/>
          <p:nvPr/>
        </p:nvSpPr>
        <p:spPr>
          <a:xfrm>
            <a:off x="7630241" y="1942816"/>
            <a:ext cx="1954381" cy="369332"/>
          </a:xfrm>
          <a:prstGeom prst="rect">
            <a:avLst/>
          </a:prstGeom>
          <a:noFill/>
        </p:spPr>
        <p:txBody>
          <a:bodyPr wrap="none" rtlCol="0">
            <a:spAutoFit/>
          </a:bodyPr>
          <a:lstStyle/>
          <a:p>
            <a:r>
              <a:rPr lang="en-IN" dirty="0" err="1" smtClean="0">
                <a:latin typeface="Bahnschrift" panose="020B0502040204020203" pitchFamily="34" charset="0"/>
              </a:rPr>
              <a:t>Apriori</a:t>
            </a:r>
            <a:r>
              <a:rPr lang="en-IN" dirty="0" smtClean="0">
                <a:latin typeface="Bahnschrift" panose="020B0502040204020203" pitchFamily="34" charset="0"/>
              </a:rPr>
              <a:t> algorithm</a:t>
            </a:r>
            <a:endParaRPr lang="en-IN" dirty="0">
              <a:latin typeface="Bahnschrift" panose="020B0502040204020203" pitchFamily="34" charset="0"/>
            </a:endParaRPr>
          </a:p>
        </p:txBody>
      </p:sp>
      <p:sp>
        <p:nvSpPr>
          <p:cNvPr id="8" name="TextBox 7"/>
          <p:cNvSpPr txBox="1"/>
          <p:nvPr/>
        </p:nvSpPr>
        <p:spPr>
          <a:xfrm>
            <a:off x="5547419" y="3462906"/>
            <a:ext cx="407484" cy="369332"/>
          </a:xfrm>
          <a:prstGeom prst="rect">
            <a:avLst/>
          </a:prstGeom>
          <a:noFill/>
        </p:spPr>
        <p:txBody>
          <a:bodyPr wrap="none" rtlCol="0">
            <a:spAutoFit/>
          </a:bodyPr>
          <a:lstStyle/>
          <a:p>
            <a:r>
              <a:rPr lang="en-IN" dirty="0" smtClean="0">
                <a:latin typeface="Bahnschrift" panose="020B0502040204020203" pitchFamily="34" charset="0"/>
              </a:rPr>
              <a:t>or</a:t>
            </a:r>
            <a:endParaRPr lang="en-IN" dirty="0">
              <a:latin typeface="Bahnschrift" panose="020B0502040204020203" pitchFamily="34" charset="0"/>
            </a:endParaRPr>
          </a:p>
        </p:txBody>
      </p:sp>
    </p:spTree>
    <p:extLst>
      <p:ext uri="{BB962C8B-B14F-4D97-AF65-F5344CB8AC3E}">
        <p14:creationId xmlns:p14="http://schemas.microsoft.com/office/powerpoint/2010/main" val="27486034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929" y="206466"/>
            <a:ext cx="10501632" cy="745397"/>
          </a:xfrm>
          <a:prstGeom prst="rect">
            <a:avLst/>
          </a:prstGeom>
          <a:noFill/>
        </p:spPr>
        <p:txBody>
          <a:bodyPr wrap="square" rtlCol="0">
            <a:spAutoFit/>
          </a:bodyPr>
          <a:lstStyle/>
          <a:p>
            <a:pPr>
              <a:lnSpc>
                <a:spcPct val="150000"/>
              </a:lnSpc>
            </a:pPr>
            <a:r>
              <a:rPr lang="en-US" sz="3200" b="1" dirty="0" smtClean="0">
                <a:solidFill>
                  <a:srgbClr val="002060"/>
                </a:solidFill>
                <a:latin typeface="Algerian" panose="04020705040A02060702" pitchFamily="82" charset="0"/>
              </a:rPr>
              <a:t>Evaluation of a recommender system problem:</a:t>
            </a:r>
            <a:endParaRPr lang="en-US" sz="3200" b="1" dirty="0">
              <a:solidFill>
                <a:srgbClr val="002060"/>
              </a:solidFill>
              <a:latin typeface="Algerian" panose="04020705040A02060702" pitchFamily="82" charset="0"/>
            </a:endParaRPr>
          </a:p>
        </p:txBody>
      </p:sp>
      <p:pic>
        <p:nvPicPr>
          <p:cNvPr id="3" name="Picture 2"/>
          <p:cNvPicPr>
            <a:picLocks noChangeAspect="1"/>
          </p:cNvPicPr>
          <p:nvPr/>
        </p:nvPicPr>
        <p:blipFill>
          <a:blip r:embed="rId2"/>
          <a:stretch>
            <a:fillRect/>
          </a:stretch>
        </p:blipFill>
        <p:spPr>
          <a:xfrm>
            <a:off x="515630" y="1218915"/>
            <a:ext cx="5954924" cy="2543459"/>
          </a:xfrm>
          <a:prstGeom prst="rect">
            <a:avLst/>
          </a:prstGeom>
        </p:spPr>
      </p:pic>
      <p:pic>
        <p:nvPicPr>
          <p:cNvPr id="4" name="Picture 3"/>
          <p:cNvPicPr>
            <a:picLocks noChangeAspect="1"/>
          </p:cNvPicPr>
          <p:nvPr/>
        </p:nvPicPr>
        <p:blipFill>
          <a:blip r:embed="rId3"/>
          <a:stretch>
            <a:fillRect/>
          </a:stretch>
        </p:blipFill>
        <p:spPr>
          <a:xfrm>
            <a:off x="5295118" y="3762375"/>
            <a:ext cx="6319413" cy="3095625"/>
          </a:xfrm>
          <a:prstGeom prst="rect">
            <a:avLst/>
          </a:prstGeom>
        </p:spPr>
      </p:pic>
    </p:spTree>
    <p:extLst>
      <p:ext uri="{BB962C8B-B14F-4D97-AF65-F5344CB8AC3E}">
        <p14:creationId xmlns:p14="http://schemas.microsoft.com/office/powerpoint/2010/main" val="29758495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69716" y="1105469"/>
            <a:ext cx="6875539" cy="2618662"/>
          </a:xfrm>
          <a:prstGeom prst="rect">
            <a:avLst/>
          </a:prstGeom>
        </p:spPr>
      </p:pic>
      <p:pic>
        <p:nvPicPr>
          <p:cNvPr id="4" name="Picture 3"/>
          <p:cNvPicPr>
            <a:picLocks noChangeAspect="1"/>
          </p:cNvPicPr>
          <p:nvPr/>
        </p:nvPicPr>
        <p:blipFill rotWithShape="1">
          <a:blip r:embed="rId3"/>
          <a:srcRect t="22797"/>
          <a:stretch/>
        </p:blipFill>
        <p:spPr>
          <a:xfrm>
            <a:off x="1522046" y="3724130"/>
            <a:ext cx="8708683" cy="3133869"/>
          </a:xfrm>
          <a:prstGeom prst="rect">
            <a:avLst/>
          </a:prstGeom>
        </p:spPr>
      </p:pic>
      <p:sp>
        <p:nvSpPr>
          <p:cNvPr id="2" name="TextBox 1"/>
          <p:cNvSpPr txBox="1"/>
          <p:nvPr/>
        </p:nvSpPr>
        <p:spPr>
          <a:xfrm>
            <a:off x="402929" y="206466"/>
            <a:ext cx="10501632" cy="745397"/>
          </a:xfrm>
          <a:prstGeom prst="rect">
            <a:avLst/>
          </a:prstGeom>
          <a:noFill/>
        </p:spPr>
        <p:txBody>
          <a:bodyPr wrap="square" rtlCol="0">
            <a:spAutoFit/>
          </a:bodyPr>
          <a:lstStyle/>
          <a:p>
            <a:pPr>
              <a:lnSpc>
                <a:spcPct val="150000"/>
              </a:lnSpc>
            </a:pPr>
            <a:r>
              <a:rPr lang="en-US" sz="3200" b="1" dirty="0" smtClean="0">
                <a:solidFill>
                  <a:srgbClr val="002060"/>
                </a:solidFill>
                <a:latin typeface="Algerian" panose="04020705040A02060702" pitchFamily="82" charset="0"/>
              </a:rPr>
              <a:t>Evaluation measures – rating predictions:</a:t>
            </a:r>
            <a:endParaRPr lang="en-US" sz="3200" b="1"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17787399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929" y="206466"/>
            <a:ext cx="10501632" cy="745397"/>
          </a:xfrm>
          <a:prstGeom prst="rect">
            <a:avLst/>
          </a:prstGeom>
          <a:noFill/>
        </p:spPr>
        <p:txBody>
          <a:bodyPr wrap="square" rtlCol="0">
            <a:spAutoFit/>
          </a:bodyPr>
          <a:lstStyle/>
          <a:p>
            <a:pPr>
              <a:lnSpc>
                <a:spcPct val="150000"/>
              </a:lnSpc>
            </a:pPr>
            <a:r>
              <a:rPr lang="en-US" sz="3200" b="1" dirty="0" smtClean="0">
                <a:solidFill>
                  <a:srgbClr val="002060"/>
                </a:solidFill>
                <a:latin typeface="Algerian" panose="04020705040A02060702" pitchFamily="82" charset="0"/>
              </a:rPr>
              <a:t>Expected project timeline:</a:t>
            </a:r>
            <a:endParaRPr lang="en-US" sz="3200" b="1" dirty="0">
              <a:solidFill>
                <a:srgbClr val="002060"/>
              </a:solidFill>
              <a:latin typeface="Algerian" panose="04020705040A02060702" pitchFamily="82" charset="0"/>
            </a:endParaRPr>
          </a:p>
        </p:txBody>
      </p:sp>
      <p:pic>
        <p:nvPicPr>
          <p:cNvPr id="3" name="Picture 2"/>
          <p:cNvPicPr preferRelativeResize="0">
            <a:picLocks/>
          </p:cNvPicPr>
          <p:nvPr/>
        </p:nvPicPr>
        <p:blipFill>
          <a:blip r:embed="rId2"/>
          <a:stretch>
            <a:fillRect/>
          </a:stretch>
        </p:blipFill>
        <p:spPr>
          <a:xfrm>
            <a:off x="402929" y="1259787"/>
            <a:ext cx="2447499" cy="1319639"/>
          </a:xfrm>
          <a:prstGeom prst="rect">
            <a:avLst/>
          </a:prstGeom>
        </p:spPr>
      </p:pic>
      <p:sp>
        <p:nvSpPr>
          <p:cNvPr id="4" name="TextBox 3"/>
          <p:cNvSpPr txBox="1"/>
          <p:nvPr/>
        </p:nvSpPr>
        <p:spPr>
          <a:xfrm>
            <a:off x="511629" y="2702684"/>
            <a:ext cx="2616422" cy="923330"/>
          </a:xfrm>
          <a:prstGeom prst="rect">
            <a:avLst/>
          </a:prstGeom>
          <a:noFill/>
        </p:spPr>
        <p:txBody>
          <a:bodyPr wrap="none" rtlCol="0">
            <a:spAutoFit/>
          </a:bodyPr>
          <a:lstStyle/>
          <a:p>
            <a:r>
              <a:rPr lang="en-IN" dirty="0" smtClean="0">
                <a:latin typeface="Bahnschrift" panose="020B0502040204020203" pitchFamily="34" charset="0"/>
              </a:rPr>
              <a:t>Go thorough reading </a:t>
            </a:r>
          </a:p>
          <a:p>
            <a:r>
              <a:rPr lang="en-IN" dirty="0" smtClean="0">
                <a:latin typeface="Bahnschrift" panose="020B0502040204020203" pitchFamily="34" charset="0"/>
              </a:rPr>
              <a:t>&amp; getting an idea about </a:t>
            </a:r>
          </a:p>
          <a:p>
            <a:r>
              <a:rPr lang="en-IN" dirty="0" smtClean="0">
                <a:latin typeface="Bahnschrift" panose="020B0502040204020203" pitchFamily="34" charset="0"/>
              </a:rPr>
              <a:t>the project – 10</a:t>
            </a:r>
            <a:r>
              <a:rPr lang="en-IN" baseline="30000" dirty="0" smtClean="0">
                <a:latin typeface="Bahnschrift" panose="020B0502040204020203" pitchFamily="34" charset="0"/>
              </a:rPr>
              <a:t>th</a:t>
            </a:r>
            <a:r>
              <a:rPr lang="en-IN" dirty="0" smtClean="0">
                <a:latin typeface="Bahnschrift" panose="020B0502040204020203" pitchFamily="34" charset="0"/>
              </a:rPr>
              <a:t> Jun</a:t>
            </a:r>
            <a:endParaRPr lang="en-IN" dirty="0">
              <a:latin typeface="Bahnschrift" panose="020B0502040204020203" pitchFamily="34" charset="0"/>
            </a:endParaRPr>
          </a:p>
        </p:txBody>
      </p:sp>
      <p:pic>
        <p:nvPicPr>
          <p:cNvPr id="5" name="Picture 4"/>
          <p:cNvPicPr preferRelativeResize="0">
            <a:picLocks/>
          </p:cNvPicPr>
          <p:nvPr/>
        </p:nvPicPr>
        <p:blipFill>
          <a:blip r:embed="rId3"/>
          <a:stretch>
            <a:fillRect/>
          </a:stretch>
        </p:blipFill>
        <p:spPr>
          <a:xfrm>
            <a:off x="4176215" y="1203264"/>
            <a:ext cx="3265582" cy="2383667"/>
          </a:xfrm>
          <a:prstGeom prst="rect">
            <a:avLst/>
          </a:prstGeom>
        </p:spPr>
      </p:pic>
      <p:sp>
        <p:nvSpPr>
          <p:cNvPr id="6" name="TextBox 5"/>
          <p:cNvSpPr txBox="1"/>
          <p:nvPr/>
        </p:nvSpPr>
        <p:spPr>
          <a:xfrm>
            <a:off x="4500795" y="3586931"/>
            <a:ext cx="2951449" cy="646331"/>
          </a:xfrm>
          <a:prstGeom prst="rect">
            <a:avLst/>
          </a:prstGeom>
          <a:noFill/>
        </p:spPr>
        <p:txBody>
          <a:bodyPr wrap="none" rtlCol="0">
            <a:spAutoFit/>
          </a:bodyPr>
          <a:lstStyle/>
          <a:p>
            <a:r>
              <a:rPr lang="en-IN" dirty="0" smtClean="0">
                <a:latin typeface="Bahnschrift" panose="020B0502040204020203" pitchFamily="34" charset="0"/>
              </a:rPr>
              <a:t>Play &amp; get hands dirty with</a:t>
            </a:r>
          </a:p>
          <a:p>
            <a:r>
              <a:rPr lang="en-IN" dirty="0" smtClean="0">
                <a:latin typeface="Bahnschrift" panose="020B0502040204020203" pitchFamily="34" charset="0"/>
              </a:rPr>
              <a:t>Data – 14</a:t>
            </a:r>
            <a:r>
              <a:rPr lang="en-IN" baseline="30000" dirty="0" smtClean="0">
                <a:latin typeface="Bahnschrift" panose="020B0502040204020203" pitchFamily="34" charset="0"/>
              </a:rPr>
              <a:t>th</a:t>
            </a:r>
            <a:r>
              <a:rPr lang="en-IN" dirty="0" smtClean="0">
                <a:latin typeface="Bahnschrift" panose="020B0502040204020203" pitchFamily="34" charset="0"/>
              </a:rPr>
              <a:t> Jun</a:t>
            </a:r>
            <a:endParaRPr lang="en-IN" dirty="0">
              <a:latin typeface="Bahnschrift" panose="020B0502040204020203" pitchFamily="34" charset="0"/>
            </a:endParaRPr>
          </a:p>
        </p:txBody>
      </p:sp>
      <p:pic>
        <p:nvPicPr>
          <p:cNvPr id="7" name="Picture 6"/>
          <p:cNvPicPr>
            <a:picLocks noChangeAspect="1"/>
          </p:cNvPicPr>
          <p:nvPr/>
        </p:nvPicPr>
        <p:blipFill>
          <a:blip r:embed="rId4"/>
          <a:stretch>
            <a:fillRect/>
          </a:stretch>
        </p:blipFill>
        <p:spPr>
          <a:xfrm>
            <a:off x="1037794" y="4459928"/>
            <a:ext cx="3463001" cy="2304807"/>
          </a:xfrm>
          <a:prstGeom prst="rect">
            <a:avLst/>
          </a:prstGeom>
        </p:spPr>
      </p:pic>
      <p:pic>
        <p:nvPicPr>
          <p:cNvPr id="8" name="Picture 7"/>
          <p:cNvPicPr>
            <a:picLocks noChangeAspect="1"/>
          </p:cNvPicPr>
          <p:nvPr/>
        </p:nvPicPr>
        <p:blipFill>
          <a:blip r:embed="rId5"/>
          <a:stretch>
            <a:fillRect/>
          </a:stretch>
        </p:blipFill>
        <p:spPr>
          <a:xfrm>
            <a:off x="8147712" y="1203264"/>
            <a:ext cx="3480179" cy="1957601"/>
          </a:xfrm>
          <a:prstGeom prst="rect">
            <a:avLst/>
          </a:prstGeom>
        </p:spPr>
      </p:pic>
      <p:sp>
        <p:nvSpPr>
          <p:cNvPr id="9" name="TextBox 8"/>
          <p:cNvSpPr txBox="1"/>
          <p:nvPr/>
        </p:nvSpPr>
        <p:spPr>
          <a:xfrm>
            <a:off x="8676442" y="3302848"/>
            <a:ext cx="2938625" cy="646331"/>
          </a:xfrm>
          <a:prstGeom prst="rect">
            <a:avLst/>
          </a:prstGeom>
          <a:noFill/>
        </p:spPr>
        <p:txBody>
          <a:bodyPr wrap="none" rtlCol="0">
            <a:spAutoFit/>
          </a:bodyPr>
          <a:lstStyle/>
          <a:p>
            <a:r>
              <a:rPr lang="en-IN" dirty="0" smtClean="0">
                <a:latin typeface="Bahnschrift" panose="020B0502040204020203" pitchFamily="34" charset="0"/>
              </a:rPr>
              <a:t>Recommendation System </a:t>
            </a:r>
          </a:p>
          <a:p>
            <a:r>
              <a:rPr lang="en-IN" dirty="0" smtClean="0">
                <a:latin typeface="Bahnschrift" panose="020B0502040204020203" pitchFamily="34" charset="0"/>
              </a:rPr>
              <a:t>Implementation – 21</a:t>
            </a:r>
            <a:r>
              <a:rPr lang="en-IN" baseline="30000" dirty="0" smtClean="0">
                <a:latin typeface="Bahnschrift" panose="020B0502040204020203" pitchFamily="34" charset="0"/>
              </a:rPr>
              <a:t>st</a:t>
            </a:r>
            <a:r>
              <a:rPr lang="en-IN" dirty="0" smtClean="0">
                <a:latin typeface="Bahnschrift" panose="020B0502040204020203" pitchFamily="34" charset="0"/>
              </a:rPr>
              <a:t> Jun</a:t>
            </a:r>
            <a:endParaRPr lang="en-IN" dirty="0">
              <a:latin typeface="Bahnschrift" panose="020B0502040204020203" pitchFamily="34" charset="0"/>
            </a:endParaRPr>
          </a:p>
        </p:txBody>
      </p:sp>
      <p:pic>
        <p:nvPicPr>
          <p:cNvPr id="10" name="Picture 9"/>
          <p:cNvPicPr>
            <a:picLocks noChangeAspect="1"/>
          </p:cNvPicPr>
          <p:nvPr/>
        </p:nvPicPr>
        <p:blipFill>
          <a:blip r:embed="rId6"/>
          <a:stretch>
            <a:fillRect/>
          </a:stretch>
        </p:blipFill>
        <p:spPr>
          <a:xfrm>
            <a:off x="7871785" y="4412458"/>
            <a:ext cx="4032032" cy="2268018"/>
          </a:xfrm>
          <a:prstGeom prst="rect">
            <a:avLst/>
          </a:prstGeom>
        </p:spPr>
      </p:pic>
      <p:sp>
        <p:nvSpPr>
          <p:cNvPr id="13" name="TextBox 12"/>
          <p:cNvSpPr txBox="1"/>
          <p:nvPr/>
        </p:nvSpPr>
        <p:spPr>
          <a:xfrm>
            <a:off x="4933160" y="5161689"/>
            <a:ext cx="3445174" cy="369332"/>
          </a:xfrm>
          <a:prstGeom prst="rect">
            <a:avLst/>
          </a:prstGeom>
          <a:noFill/>
        </p:spPr>
        <p:txBody>
          <a:bodyPr wrap="none" rtlCol="0">
            <a:spAutoFit/>
          </a:bodyPr>
          <a:lstStyle/>
          <a:p>
            <a:r>
              <a:rPr lang="en-IN" dirty="0" smtClean="0">
                <a:latin typeface="Bahnschrift" panose="020B0502040204020203" pitchFamily="34" charset="0"/>
              </a:rPr>
              <a:t>Final Improvements – 24</a:t>
            </a:r>
            <a:r>
              <a:rPr lang="en-IN" baseline="30000" dirty="0" smtClean="0">
                <a:latin typeface="Bahnschrift" panose="020B0502040204020203" pitchFamily="34" charset="0"/>
              </a:rPr>
              <a:t>th</a:t>
            </a:r>
            <a:r>
              <a:rPr lang="en-IN" dirty="0" smtClean="0">
                <a:latin typeface="Bahnschrift" panose="020B0502040204020203" pitchFamily="34" charset="0"/>
              </a:rPr>
              <a:t> June</a:t>
            </a:r>
            <a:endParaRPr lang="en-IN" dirty="0">
              <a:latin typeface="Bahnschrift" panose="020B0502040204020203" pitchFamily="34" charset="0"/>
            </a:endParaRPr>
          </a:p>
        </p:txBody>
      </p:sp>
      <p:cxnSp>
        <p:nvCxnSpPr>
          <p:cNvPr id="12" name="Straight Arrow Connector 11"/>
          <p:cNvCxnSpPr/>
          <p:nvPr/>
        </p:nvCxnSpPr>
        <p:spPr>
          <a:xfrm>
            <a:off x="3128051" y="2182064"/>
            <a:ext cx="7752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441797" y="2395097"/>
            <a:ext cx="7752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390869" y="3996252"/>
            <a:ext cx="10456" cy="927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3099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319" y="191069"/>
            <a:ext cx="11095630" cy="1569660"/>
          </a:xfrm>
          <a:prstGeom prst="rect">
            <a:avLst/>
          </a:prstGeom>
          <a:noFill/>
        </p:spPr>
        <p:txBody>
          <a:bodyPr wrap="square" rtlCol="0">
            <a:spAutoFit/>
          </a:bodyPr>
          <a:lstStyle/>
          <a:p>
            <a:pPr>
              <a:lnSpc>
                <a:spcPct val="150000"/>
              </a:lnSpc>
            </a:pPr>
            <a:r>
              <a:rPr lang="en-IN" sz="3200" dirty="0" smtClean="0">
                <a:latin typeface="Bahnschrift" panose="020B0502040204020203" pitchFamily="34" charset="0"/>
              </a:rPr>
              <a:t>They all use a </a:t>
            </a:r>
            <a:r>
              <a:rPr lang="en-IN" sz="3200" b="1" dirty="0" smtClean="0">
                <a:latin typeface="Bahnschrift" panose="020B0502040204020203" pitchFamily="34" charset="0"/>
              </a:rPr>
              <a:t>Machine Learning</a:t>
            </a:r>
            <a:r>
              <a:rPr lang="en-IN" sz="3200" dirty="0" smtClean="0">
                <a:latin typeface="Bahnschrift" panose="020B0502040204020203" pitchFamily="34" charset="0"/>
              </a:rPr>
              <a:t> technique called</a:t>
            </a:r>
            <a:r>
              <a:rPr lang="en-IN" sz="3200" dirty="0" smtClean="0">
                <a:latin typeface="Algerian" panose="04020705040A02060702" pitchFamily="82" charset="0"/>
              </a:rPr>
              <a:t> “</a:t>
            </a:r>
            <a:r>
              <a:rPr lang="en-IN" sz="3200" b="1" dirty="0" smtClean="0">
                <a:latin typeface="Bahnschrift" panose="020B0502040204020203" pitchFamily="34" charset="0"/>
              </a:rPr>
              <a:t>Recommender Systems</a:t>
            </a:r>
            <a:r>
              <a:rPr lang="en-IN" sz="3200" dirty="0" smtClean="0">
                <a:latin typeface="Algerian" panose="04020705040A02060702" pitchFamily="82" charset="0"/>
              </a:rPr>
              <a:t>”</a:t>
            </a:r>
            <a:endParaRPr lang="en-IN" sz="3200" dirty="0">
              <a:latin typeface="Algerian" panose="04020705040A02060702" pitchFamily="82" charset="0"/>
            </a:endParaRPr>
          </a:p>
        </p:txBody>
      </p:sp>
      <p:sp>
        <p:nvSpPr>
          <p:cNvPr id="3" name="TextBox 2"/>
          <p:cNvSpPr txBox="1"/>
          <p:nvPr/>
        </p:nvSpPr>
        <p:spPr>
          <a:xfrm>
            <a:off x="627796" y="1774212"/>
            <a:ext cx="5268036"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Want some Evidences ??</a:t>
            </a:r>
            <a:endParaRPr lang="en-IN" sz="3200" dirty="0">
              <a:solidFill>
                <a:srgbClr val="002060"/>
              </a:solidFill>
              <a:latin typeface="Algerian" panose="04020705040A02060702" pitchFamily="82" charset="0"/>
            </a:endParaRPr>
          </a:p>
        </p:txBody>
      </p:sp>
      <p:sp>
        <p:nvSpPr>
          <p:cNvPr id="4" name="TextBox 3"/>
          <p:cNvSpPr txBox="1"/>
          <p:nvPr/>
        </p:nvSpPr>
        <p:spPr>
          <a:xfrm>
            <a:off x="627796" y="2372470"/>
            <a:ext cx="11095630" cy="5262979"/>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IN" sz="3200" b="1" dirty="0" smtClean="0">
                <a:latin typeface="Bahnschrift" panose="020B0502040204020203" pitchFamily="34" charset="0"/>
              </a:rPr>
              <a:t>Netflix :</a:t>
            </a:r>
          </a:p>
          <a:p>
            <a:pPr>
              <a:lnSpc>
                <a:spcPct val="150000"/>
              </a:lnSpc>
            </a:pPr>
            <a:r>
              <a:rPr lang="en-IN" sz="3200" b="1" dirty="0">
                <a:latin typeface="Bahnschrift" panose="020B0502040204020203" pitchFamily="34" charset="0"/>
              </a:rPr>
              <a:t>	</a:t>
            </a:r>
            <a:r>
              <a:rPr lang="en-IN" sz="3200" b="1" dirty="0" smtClean="0">
                <a:latin typeface="Bahnschrift" panose="020B0502040204020203" pitchFamily="34" charset="0"/>
              </a:rPr>
              <a:t>- 2/3 rented movies are from recommendation.</a:t>
            </a:r>
          </a:p>
          <a:p>
            <a:pPr marL="457200" indent="-457200">
              <a:lnSpc>
                <a:spcPct val="150000"/>
              </a:lnSpc>
              <a:buFont typeface="Wingdings" panose="05000000000000000000" pitchFamily="2" charset="2"/>
              <a:buChar char="§"/>
            </a:pPr>
            <a:r>
              <a:rPr lang="en-IN" sz="3200" b="1" dirty="0" smtClean="0">
                <a:latin typeface="Bahnschrift" panose="020B0502040204020203" pitchFamily="34" charset="0"/>
              </a:rPr>
              <a:t>Google News: </a:t>
            </a:r>
          </a:p>
          <a:p>
            <a:pPr lvl="1">
              <a:lnSpc>
                <a:spcPct val="150000"/>
              </a:lnSpc>
            </a:pPr>
            <a:r>
              <a:rPr lang="en-IN" sz="3200" b="1" dirty="0">
                <a:latin typeface="Bahnschrift" panose="020B0502040204020203" pitchFamily="34" charset="0"/>
              </a:rPr>
              <a:t>	</a:t>
            </a:r>
            <a:r>
              <a:rPr lang="en-IN" sz="3200" b="1" dirty="0" smtClean="0">
                <a:latin typeface="Bahnschrift" panose="020B0502040204020203" pitchFamily="34" charset="0"/>
              </a:rPr>
              <a:t>- 38% more click through are due to recommendation.</a:t>
            </a:r>
          </a:p>
          <a:p>
            <a:pPr marL="457200" indent="-457200">
              <a:lnSpc>
                <a:spcPct val="150000"/>
              </a:lnSpc>
              <a:buFont typeface="Wingdings" panose="05000000000000000000" pitchFamily="2" charset="2"/>
              <a:buChar char="§"/>
            </a:pPr>
            <a:r>
              <a:rPr lang="en-IN" sz="3200" b="1" dirty="0" smtClean="0">
                <a:latin typeface="Bahnschrift" panose="020B0502040204020203" pitchFamily="34" charset="0"/>
              </a:rPr>
              <a:t>Amazon : </a:t>
            </a:r>
          </a:p>
          <a:p>
            <a:pPr>
              <a:lnSpc>
                <a:spcPct val="150000"/>
              </a:lnSpc>
            </a:pPr>
            <a:r>
              <a:rPr lang="en-IN" sz="3200" b="1" dirty="0">
                <a:latin typeface="Bahnschrift" panose="020B0502040204020203" pitchFamily="34" charset="0"/>
              </a:rPr>
              <a:t>	</a:t>
            </a:r>
            <a:r>
              <a:rPr lang="en-IN" sz="3200" b="1" dirty="0" smtClean="0">
                <a:latin typeface="Bahnschrift" panose="020B0502040204020203" pitchFamily="34" charset="0"/>
              </a:rPr>
              <a:t>- 35% sales are from recommendation</a:t>
            </a:r>
            <a:endParaRPr lang="en-IN" sz="3200" b="1" dirty="0" smtClean="0">
              <a:latin typeface="Algerian" panose="04020705040A02060702" pitchFamily="82" charset="0"/>
            </a:endParaRPr>
          </a:p>
          <a:p>
            <a:pPr lvl="1">
              <a:lnSpc>
                <a:spcPct val="150000"/>
              </a:lnSpc>
            </a:pPr>
            <a:endParaRPr lang="en-IN" sz="3200" b="1" dirty="0" smtClean="0">
              <a:latin typeface="Bahnschrift" panose="020B0502040204020203" pitchFamily="34" charset="0"/>
            </a:endParaRPr>
          </a:p>
        </p:txBody>
      </p:sp>
    </p:spTree>
    <p:extLst>
      <p:ext uri="{BB962C8B-B14F-4D97-AF65-F5344CB8AC3E}">
        <p14:creationId xmlns:p14="http://schemas.microsoft.com/office/powerpoint/2010/main" val="2504785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1963289874"/>
              </p:ext>
            </p:extLst>
          </p:nvPr>
        </p:nvGraphicFramePr>
        <p:xfrm>
          <a:off x="1385900" y="1118788"/>
          <a:ext cx="9252520" cy="5416268"/>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p:cNvPicPr>
            <a:picLocks noChangeAspect="1"/>
          </p:cNvPicPr>
          <p:nvPr/>
        </p:nvPicPr>
        <p:blipFill>
          <a:blip r:embed="rId3"/>
          <a:stretch>
            <a:fillRect/>
          </a:stretch>
        </p:blipFill>
        <p:spPr>
          <a:xfrm>
            <a:off x="7322749" y="5387953"/>
            <a:ext cx="736575" cy="613577"/>
          </a:xfrm>
          <a:prstGeom prst="rect">
            <a:avLst/>
          </a:prstGeom>
        </p:spPr>
      </p:pic>
      <p:pic>
        <p:nvPicPr>
          <p:cNvPr id="5" name="Picture 2" descr="Image result for netflix priz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6690" y="4289327"/>
            <a:ext cx="611836" cy="8271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44123" y="534013"/>
            <a:ext cx="6871327"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Rise of Recommender System :</a:t>
            </a:r>
            <a:endParaRPr lang="en-IN" sz="3200"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246601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chart seriesIdx="-4" categoryIdx="0" bldStep="category"/>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chart seriesIdx="-4" categoryIdx="1" bldStep="category"/>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chart seriesIdx="-4" categoryIdx="2" bldStep="category"/>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chart seriesIdx="-4" categoryIdx="3" bldStep="category"/>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chart seriesIdx="-4" categoryIdx="4" bldStep="category"/>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chart seriesIdx="-4" categoryIdx="5" bldStep="category"/>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chart seriesIdx="-4" categoryIdx="6" bldStep="category"/>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chart seriesIdx="-4" categoryIdx="7" bldStep="category"/>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graphicEl>
                                              <a:chart seriesIdx="-4" categoryIdx="8" bldStep="category"/>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graphicEl>
                                              <a:chart seriesIdx="-4" categoryIdx="9" bldStep="category"/>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graphicEl>
                                              <a:chart seriesIdx="-4" categoryIdx="10" bldStep="category"/>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graphicEl>
                                              <a:chart seriesIdx="-4" categoryIdx="11" bldStep="category"/>
                                            </p:graphic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graphicEl>
                                              <a:chart seriesIdx="-4" categoryIdx="12" bldStep="category"/>
                                            </p:graphic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graphicEl>
                                              <a:chart seriesIdx="-4" categoryIdx="13" bldStep="category"/>
                                            </p:graphic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graphicEl>
                                              <a:chart seriesIdx="-4" categoryIdx="14" bldStep="category"/>
                                            </p:graphic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graphicEl>
                                              <a:chart seriesIdx="-4" categoryIdx="15" bldStep="category"/>
                                            </p:graphic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graphicEl>
                                              <a:chart seriesIdx="-4" categoryIdx="16" bldStep="category"/>
                                            </p:graphic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
                                            <p:graphicEl>
                                              <a:chart seriesIdx="-4" categoryIdx="17" bldStep="category"/>
                                            </p:graphic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graphicEl>
                                              <a:chart seriesIdx="-4" categoryIdx="18" bldStep="category"/>
                                            </p:graphic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
                                            <p:graphicEl>
                                              <a:chart seriesIdx="-4" categoryIdx="19" bldStep="category"/>
                                            </p:graphic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
                                            <p:graphicEl>
                                              <a:chart seriesIdx="-4" categoryIdx="20" bldStep="category"/>
                                            </p:graphic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
                                            <p:graphicEl>
                                              <a:chart seriesIdx="-4" categoryIdx="21" bldStep="category"/>
                                            </p:graphic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
                                            <p:graphicEl>
                                              <a:chart seriesIdx="-4" categoryIdx="22" bldStep="category"/>
                                            </p:graphic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
                                            <p:graphicEl>
                                              <a:chart seriesIdx="-4" categoryIdx="23" bldStep="category"/>
                                            </p:graphic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
                                            <p:graphicEl>
                                              <a:chart seriesIdx="-4" categoryIdx="24" bldStep="category"/>
                                            </p:graphic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
                                            <p:graphicEl>
                                              <a:chart seriesIdx="-4" categoryIdx="25" bldStep="category"/>
                                            </p:graphic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
                                            <p:graphicEl>
                                              <a:chart seriesIdx="-4" categoryIdx="26" bldStep="category"/>
                                            </p:graphic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
                                            <p:graphicEl>
                                              <a:chart seriesIdx="-4" categoryIdx="27" bldStep="category"/>
                                            </p:graphic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3">
                                            <p:graphicEl>
                                              <a:chart seriesIdx="-4" categoryIdx="28" bldStep="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category"/>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4123" y="534013"/>
            <a:ext cx="9587232"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What do Recommender System actually do :</a:t>
            </a:r>
            <a:endParaRPr lang="en-IN" sz="3200" dirty="0">
              <a:solidFill>
                <a:srgbClr val="002060"/>
              </a:solidFill>
              <a:latin typeface="Algerian" panose="04020705040A02060702" pitchFamily="82" charset="0"/>
            </a:endParaRPr>
          </a:p>
        </p:txBody>
      </p:sp>
      <p:sp>
        <p:nvSpPr>
          <p:cNvPr id="3" name="TextBox 2"/>
          <p:cNvSpPr txBox="1"/>
          <p:nvPr/>
        </p:nvSpPr>
        <p:spPr>
          <a:xfrm>
            <a:off x="573206" y="1489976"/>
            <a:ext cx="11409528" cy="4524315"/>
          </a:xfrm>
          <a:prstGeom prst="rect">
            <a:avLst/>
          </a:prstGeom>
          <a:noFill/>
        </p:spPr>
        <p:txBody>
          <a:bodyPr wrap="square" rtlCol="0">
            <a:spAutoFit/>
          </a:bodyPr>
          <a:lstStyle/>
          <a:p>
            <a:pPr marL="457200" indent="-457200">
              <a:lnSpc>
                <a:spcPct val="150000"/>
              </a:lnSpc>
              <a:buFont typeface="Wingdings" panose="05000000000000000000" pitchFamily="2" charset="2"/>
              <a:buChar char="v"/>
            </a:pPr>
            <a:r>
              <a:rPr lang="en-IN" sz="3200" dirty="0" smtClean="0">
                <a:latin typeface="Bahnschrift" panose="020B0502040204020203" pitchFamily="34" charset="0"/>
              </a:rPr>
              <a:t>Predict how much you may like a certain product.</a:t>
            </a:r>
          </a:p>
          <a:p>
            <a:pPr marL="457200" indent="-457200">
              <a:lnSpc>
                <a:spcPct val="150000"/>
              </a:lnSpc>
              <a:buFont typeface="Wingdings" panose="05000000000000000000" pitchFamily="2" charset="2"/>
              <a:buChar char="v"/>
            </a:pPr>
            <a:r>
              <a:rPr lang="en-IN" sz="3200" dirty="0" smtClean="0">
                <a:latin typeface="Bahnschrift" panose="020B0502040204020203" pitchFamily="34" charset="0"/>
              </a:rPr>
              <a:t>Compose a list of </a:t>
            </a:r>
            <a:r>
              <a:rPr lang="en-IN" sz="3200" b="1" dirty="0" smtClean="0">
                <a:latin typeface="Bahnschrift" panose="020B0502040204020203" pitchFamily="34" charset="0"/>
              </a:rPr>
              <a:t>N </a:t>
            </a:r>
            <a:r>
              <a:rPr lang="en-IN" sz="3200" dirty="0" smtClean="0">
                <a:latin typeface="Bahnschrift" panose="020B0502040204020203" pitchFamily="34" charset="0"/>
              </a:rPr>
              <a:t>items for you.</a:t>
            </a:r>
          </a:p>
          <a:p>
            <a:pPr marL="457200" indent="-457200">
              <a:lnSpc>
                <a:spcPct val="150000"/>
              </a:lnSpc>
              <a:buFont typeface="Wingdings" panose="05000000000000000000" pitchFamily="2" charset="2"/>
              <a:buChar char="v"/>
            </a:pPr>
            <a:r>
              <a:rPr lang="en-IN" sz="3200" dirty="0" smtClean="0">
                <a:latin typeface="Bahnschrift" panose="020B0502040204020203" pitchFamily="34" charset="0"/>
              </a:rPr>
              <a:t>Compose a list of </a:t>
            </a:r>
            <a:r>
              <a:rPr lang="en-IN" sz="3200" b="1" dirty="0" smtClean="0">
                <a:latin typeface="Bahnschrift" panose="020B0502040204020203" pitchFamily="34" charset="0"/>
              </a:rPr>
              <a:t>N </a:t>
            </a:r>
            <a:r>
              <a:rPr lang="en-IN" sz="3200" dirty="0" smtClean="0">
                <a:latin typeface="Bahnschrift" panose="020B0502040204020203" pitchFamily="34" charset="0"/>
              </a:rPr>
              <a:t>best users for a certain product.</a:t>
            </a:r>
          </a:p>
          <a:p>
            <a:pPr marL="457200" indent="-457200">
              <a:lnSpc>
                <a:spcPct val="150000"/>
              </a:lnSpc>
              <a:buFont typeface="Wingdings" panose="05000000000000000000" pitchFamily="2" charset="2"/>
              <a:buChar char="v"/>
            </a:pPr>
            <a:r>
              <a:rPr lang="en-IN" sz="3200" dirty="0" smtClean="0">
                <a:latin typeface="Bahnschrift" panose="020B0502040204020203" pitchFamily="34" charset="0"/>
              </a:rPr>
              <a:t>Explain to you why these items are recommended .</a:t>
            </a:r>
          </a:p>
          <a:p>
            <a:pPr marL="457200" indent="-457200">
              <a:lnSpc>
                <a:spcPct val="150000"/>
              </a:lnSpc>
              <a:buFont typeface="Wingdings" panose="05000000000000000000" pitchFamily="2" charset="2"/>
              <a:buChar char="v"/>
            </a:pPr>
            <a:r>
              <a:rPr lang="en-IN" sz="3200" dirty="0" smtClean="0">
                <a:latin typeface="Bahnschrift" panose="020B0502040204020203" pitchFamily="34" charset="0"/>
              </a:rPr>
              <a:t>Adjust the prediction and recommendation based on your feedback and other people.</a:t>
            </a:r>
            <a:endParaRPr lang="en-IN" sz="3200" dirty="0">
              <a:latin typeface="Bahnschrift" panose="020B0502040204020203" pitchFamily="34" charset="0"/>
            </a:endParaRPr>
          </a:p>
        </p:txBody>
      </p:sp>
    </p:spTree>
    <p:extLst>
      <p:ext uri="{BB962C8B-B14F-4D97-AF65-F5344CB8AC3E}">
        <p14:creationId xmlns:p14="http://schemas.microsoft.com/office/powerpoint/2010/main" val="41871994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4123" y="534013"/>
            <a:ext cx="9587232"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Where Recommender System used :</a:t>
            </a:r>
            <a:endParaRPr lang="en-IN" sz="3200" dirty="0">
              <a:solidFill>
                <a:srgbClr val="002060"/>
              </a:solidFill>
              <a:latin typeface="Algerian" panose="04020705040A02060702" pitchFamily="82" charset="0"/>
            </a:endParaRPr>
          </a:p>
        </p:txBody>
      </p:sp>
      <p:sp>
        <p:nvSpPr>
          <p:cNvPr id="3" name="TextBox 2"/>
          <p:cNvSpPr txBox="1"/>
          <p:nvPr/>
        </p:nvSpPr>
        <p:spPr>
          <a:xfrm>
            <a:off x="996287" y="1096131"/>
            <a:ext cx="3657600" cy="6186309"/>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IN" sz="2400" dirty="0" smtClean="0">
                <a:latin typeface="Bahnschrift" panose="020B0502040204020203" pitchFamily="34" charset="0"/>
              </a:rPr>
              <a:t>Advertising messages</a:t>
            </a:r>
          </a:p>
          <a:p>
            <a:pPr marL="342900" indent="-342900">
              <a:lnSpc>
                <a:spcPct val="150000"/>
              </a:lnSpc>
              <a:buFont typeface="Wingdings" panose="05000000000000000000" pitchFamily="2" charset="2"/>
              <a:buChar char="§"/>
            </a:pPr>
            <a:r>
              <a:rPr lang="en-IN" sz="2400" dirty="0" smtClean="0">
                <a:latin typeface="Bahnschrift" panose="020B0502040204020203" pitchFamily="34" charset="0"/>
              </a:rPr>
              <a:t>Investment choices</a:t>
            </a:r>
          </a:p>
          <a:p>
            <a:pPr marL="342900" indent="-342900">
              <a:lnSpc>
                <a:spcPct val="150000"/>
              </a:lnSpc>
              <a:buFont typeface="Wingdings" panose="05000000000000000000" pitchFamily="2" charset="2"/>
              <a:buChar char="§"/>
            </a:pPr>
            <a:r>
              <a:rPr lang="en-IN" sz="2400" dirty="0" smtClean="0">
                <a:latin typeface="Bahnschrift" panose="020B0502040204020203" pitchFamily="34" charset="0"/>
              </a:rPr>
              <a:t>Restaurants</a:t>
            </a:r>
          </a:p>
          <a:p>
            <a:pPr marL="342900" indent="-342900">
              <a:lnSpc>
                <a:spcPct val="150000"/>
              </a:lnSpc>
              <a:buFont typeface="Wingdings" panose="05000000000000000000" pitchFamily="2" charset="2"/>
              <a:buChar char="§"/>
            </a:pPr>
            <a:r>
              <a:rPr lang="en-IN" sz="2400" dirty="0" smtClean="0">
                <a:latin typeface="Bahnschrift" panose="020B0502040204020203" pitchFamily="34" charset="0"/>
              </a:rPr>
              <a:t>Cafes</a:t>
            </a:r>
          </a:p>
          <a:p>
            <a:pPr marL="342900" indent="-342900">
              <a:lnSpc>
                <a:spcPct val="150000"/>
              </a:lnSpc>
              <a:buFont typeface="Wingdings" panose="05000000000000000000" pitchFamily="2" charset="2"/>
              <a:buChar char="§"/>
            </a:pPr>
            <a:r>
              <a:rPr lang="en-IN" sz="2400" dirty="0" smtClean="0">
                <a:latin typeface="Bahnschrift" panose="020B0502040204020203" pitchFamily="34" charset="0"/>
              </a:rPr>
              <a:t>Music Tracks</a:t>
            </a:r>
          </a:p>
          <a:p>
            <a:pPr marL="342900" indent="-342900">
              <a:lnSpc>
                <a:spcPct val="150000"/>
              </a:lnSpc>
              <a:buFont typeface="Wingdings" panose="05000000000000000000" pitchFamily="2" charset="2"/>
              <a:buChar char="§"/>
            </a:pPr>
            <a:r>
              <a:rPr lang="en-IN" sz="2400" dirty="0" smtClean="0">
                <a:latin typeface="Bahnschrift" panose="020B0502040204020203" pitchFamily="34" charset="0"/>
              </a:rPr>
              <a:t>Movies</a:t>
            </a:r>
          </a:p>
          <a:p>
            <a:pPr marL="342900" indent="-342900">
              <a:lnSpc>
                <a:spcPct val="150000"/>
              </a:lnSpc>
              <a:buFont typeface="Wingdings" panose="05000000000000000000" pitchFamily="2" charset="2"/>
              <a:buChar char="§"/>
            </a:pPr>
            <a:r>
              <a:rPr lang="en-IN" sz="2400" dirty="0" smtClean="0">
                <a:latin typeface="Bahnschrift" panose="020B0502040204020203" pitchFamily="34" charset="0"/>
              </a:rPr>
              <a:t>TV Programs</a:t>
            </a:r>
          </a:p>
          <a:p>
            <a:pPr marL="342900" indent="-342900">
              <a:lnSpc>
                <a:spcPct val="150000"/>
              </a:lnSpc>
              <a:buFont typeface="Wingdings" panose="05000000000000000000" pitchFamily="2" charset="2"/>
              <a:buChar char="§"/>
            </a:pPr>
            <a:r>
              <a:rPr lang="en-IN" sz="2400" dirty="0" smtClean="0">
                <a:latin typeface="Bahnschrift" panose="020B0502040204020203" pitchFamily="34" charset="0"/>
              </a:rPr>
              <a:t>Books</a:t>
            </a:r>
          </a:p>
          <a:p>
            <a:pPr marL="342900" indent="-342900">
              <a:lnSpc>
                <a:spcPct val="150000"/>
              </a:lnSpc>
              <a:buFont typeface="Wingdings" panose="05000000000000000000" pitchFamily="2" charset="2"/>
              <a:buChar char="§"/>
            </a:pPr>
            <a:r>
              <a:rPr lang="en-IN" sz="2400" dirty="0" smtClean="0">
                <a:latin typeface="Bahnschrift" panose="020B0502040204020203" pitchFamily="34" charset="0"/>
              </a:rPr>
              <a:t>Clothes</a:t>
            </a:r>
          </a:p>
          <a:p>
            <a:pPr marL="342900" indent="-342900">
              <a:lnSpc>
                <a:spcPct val="150000"/>
              </a:lnSpc>
              <a:buFont typeface="Wingdings" panose="05000000000000000000" pitchFamily="2" charset="2"/>
              <a:buChar char="§"/>
            </a:pPr>
            <a:r>
              <a:rPr lang="en-IN" sz="2400" dirty="0" smtClean="0">
                <a:latin typeface="Bahnschrift" panose="020B0502040204020203" pitchFamily="34" charset="0"/>
              </a:rPr>
              <a:t>Supermarket goods</a:t>
            </a:r>
          </a:p>
          <a:p>
            <a:pPr marL="342900" indent="-342900">
              <a:lnSpc>
                <a:spcPct val="150000"/>
              </a:lnSpc>
              <a:buFont typeface="Wingdings" panose="05000000000000000000" pitchFamily="2" charset="2"/>
              <a:buChar char="§"/>
            </a:pPr>
            <a:endParaRPr lang="en-IN" sz="2400" dirty="0">
              <a:latin typeface="Bahnschrift" panose="020B0502040204020203" pitchFamily="34" charset="0"/>
            </a:endParaRPr>
          </a:p>
        </p:txBody>
      </p:sp>
      <p:sp>
        <p:nvSpPr>
          <p:cNvPr id="4" name="TextBox 3"/>
          <p:cNvSpPr txBox="1"/>
          <p:nvPr/>
        </p:nvSpPr>
        <p:spPr>
          <a:xfrm>
            <a:off x="5461389" y="1110106"/>
            <a:ext cx="3657600" cy="6186309"/>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IN" sz="2400" dirty="0" smtClean="0">
                <a:latin typeface="Bahnschrift" panose="020B0502040204020203" pitchFamily="34" charset="0"/>
              </a:rPr>
              <a:t>Tags</a:t>
            </a:r>
          </a:p>
          <a:p>
            <a:pPr marL="342900" indent="-342900">
              <a:lnSpc>
                <a:spcPct val="150000"/>
              </a:lnSpc>
              <a:buFont typeface="Wingdings" panose="05000000000000000000" pitchFamily="2" charset="2"/>
              <a:buChar char="§"/>
            </a:pPr>
            <a:r>
              <a:rPr lang="en-IN" sz="2400" dirty="0" smtClean="0">
                <a:latin typeface="Bahnschrift" panose="020B0502040204020203" pitchFamily="34" charset="0"/>
              </a:rPr>
              <a:t>News articles</a:t>
            </a:r>
          </a:p>
          <a:p>
            <a:pPr marL="342900" indent="-342900">
              <a:lnSpc>
                <a:spcPct val="150000"/>
              </a:lnSpc>
              <a:buFont typeface="Wingdings" panose="05000000000000000000" pitchFamily="2" charset="2"/>
              <a:buChar char="§"/>
            </a:pPr>
            <a:r>
              <a:rPr lang="en-IN" sz="2400" dirty="0" smtClean="0">
                <a:latin typeface="Bahnschrift" panose="020B0502040204020203" pitchFamily="34" charset="0"/>
              </a:rPr>
              <a:t>Online mates</a:t>
            </a:r>
          </a:p>
          <a:p>
            <a:pPr marL="342900" indent="-342900">
              <a:lnSpc>
                <a:spcPct val="150000"/>
              </a:lnSpc>
              <a:buFont typeface="Wingdings" panose="05000000000000000000" pitchFamily="2" charset="2"/>
              <a:buChar char="§"/>
            </a:pPr>
            <a:r>
              <a:rPr lang="en-IN" sz="2400" dirty="0" smtClean="0">
                <a:latin typeface="Bahnschrift" panose="020B0502040204020203" pitchFamily="34" charset="0"/>
              </a:rPr>
              <a:t>Future friends</a:t>
            </a:r>
          </a:p>
          <a:p>
            <a:pPr marL="342900" indent="-342900">
              <a:lnSpc>
                <a:spcPct val="150000"/>
              </a:lnSpc>
              <a:buFont typeface="Wingdings" panose="05000000000000000000" pitchFamily="2" charset="2"/>
              <a:buChar char="§"/>
            </a:pPr>
            <a:r>
              <a:rPr lang="en-IN" sz="2400" dirty="0" smtClean="0">
                <a:latin typeface="Bahnschrift" panose="020B0502040204020203" pitchFamily="34" charset="0"/>
              </a:rPr>
              <a:t>Courses e-learning</a:t>
            </a:r>
          </a:p>
          <a:p>
            <a:pPr marL="342900" indent="-342900">
              <a:lnSpc>
                <a:spcPct val="150000"/>
              </a:lnSpc>
              <a:buFont typeface="Wingdings" panose="05000000000000000000" pitchFamily="2" charset="2"/>
              <a:buChar char="§"/>
            </a:pPr>
            <a:r>
              <a:rPr lang="en-IN" sz="2400" dirty="0" smtClean="0">
                <a:latin typeface="Bahnschrift" panose="020B0502040204020203" pitchFamily="34" charset="0"/>
              </a:rPr>
              <a:t>Drug components</a:t>
            </a:r>
          </a:p>
          <a:p>
            <a:pPr marL="342900" indent="-342900">
              <a:lnSpc>
                <a:spcPct val="150000"/>
              </a:lnSpc>
              <a:buFont typeface="Wingdings" panose="05000000000000000000" pitchFamily="2" charset="2"/>
              <a:buChar char="§"/>
            </a:pPr>
            <a:r>
              <a:rPr lang="en-IN" sz="2400" dirty="0" smtClean="0">
                <a:latin typeface="Bahnschrift" panose="020B0502040204020203" pitchFamily="34" charset="0"/>
              </a:rPr>
              <a:t>Research papers</a:t>
            </a:r>
          </a:p>
          <a:p>
            <a:pPr marL="342900" indent="-342900">
              <a:lnSpc>
                <a:spcPct val="150000"/>
              </a:lnSpc>
              <a:buFont typeface="Wingdings" panose="05000000000000000000" pitchFamily="2" charset="2"/>
              <a:buChar char="§"/>
            </a:pPr>
            <a:r>
              <a:rPr lang="en-IN" sz="2400" dirty="0" smtClean="0">
                <a:latin typeface="Bahnschrift" panose="020B0502040204020203" pitchFamily="34" charset="0"/>
              </a:rPr>
              <a:t>Citations</a:t>
            </a:r>
          </a:p>
          <a:p>
            <a:pPr marL="342900" indent="-342900">
              <a:lnSpc>
                <a:spcPct val="150000"/>
              </a:lnSpc>
              <a:buFont typeface="Wingdings" panose="05000000000000000000" pitchFamily="2" charset="2"/>
              <a:buChar char="§"/>
            </a:pPr>
            <a:r>
              <a:rPr lang="en-IN" sz="2400" dirty="0" smtClean="0">
                <a:latin typeface="Bahnschrift" panose="020B0502040204020203" pitchFamily="34" charset="0"/>
              </a:rPr>
              <a:t>Code modules</a:t>
            </a:r>
          </a:p>
          <a:p>
            <a:pPr marL="342900" indent="-342900">
              <a:lnSpc>
                <a:spcPct val="150000"/>
              </a:lnSpc>
              <a:buFont typeface="Wingdings" panose="05000000000000000000" pitchFamily="2" charset="2"/>
              <a:buChar char="§"/>
            </a:pPr>
            <a:r>
              <a:rPr lang="en-IN" sz="2400" dirty="0" smtClean="0">
                <a:latin typeface="Bahnschrift" panose="020B0502040204020203" pitchFamily="34" charset="0"/>
              </a:rPr>
              <a:t>Programmers</a:t>
            </a:r>
          </a:p>
          <a:p>
            <a:pPr marL="342900" indent="-342900">
              <a:lnSpc>
                <a:spcPct val="150000"/>
              </a:lnSpc>
              <a:buFont typeface="Wingdings" panose="05000000000000000000" pitchFamily="2" charset="2"/>
              <a:buChar char="§"/>
            </a:pPr>
            <a:endParaRPr lang="en-IN" sz="2400" dirty="0">
              <a:latin typeface="Bahnschrift" panose="020B0502040204020203" pitchFamily="34" charset="0"/>
            </a:endParaRPr>
          </a:p>
        </p:txBody>
      </p:sp>
    </p:spTree>
    <p:extLst>
      <p:ext uri="{BB962C8B-B14F-4D97-AF65-F5344CB8AC3E}">
        <p14:creationId xmlns:p14="http://schemas.microsoft.com/office/powerpoint/2010/main" val="5392885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1891" y="1105469"/>
            <a:ext cx="8951212" cy="5609230"/>
          </a:xfrm>
          <a:prstGeom prst="rect">
            <a:avLst/>
          </a:prstGeom>
        </p:spPr>
      </p:pic>
      <p:sp>
        <p:nvSpPr>
          <p:cNvPr id="3" name="TextBox 2"/>
          <p:cNvSpPr txBox="1"/>
          <p:nvPr/>
        </p:nvSpPr>
        <p:spPr>
          <a:xfrm>
            <a:off x="744123" y="534013"/>
            <a:ext cx="9587232" cy="584775"/>
          </a:xfrm>
          <a:prstGeom prst="rect">
            <a:avLst/>
          </a:prstGeom>
          <a:noFill/>
        </p:spPr>
        <p:txBody>
          <a:bodyPr wrap="square" rtlCol="0">
            <a:spAutoFit/>
          </a:bodyPr>
          <a:lstStyle/>
          <a:p>
            <a:r>
              <a:rPr lang="en-IN" sz="3200" dirty="0" smtClean="0">
                <a:solidFill>
                  <a:srgbClr val="002060"/>
                </a:solidFill>
                <a:latin typeface="Algerian" panose="04020705040A02060702" pitchFamily="82" charset="0"/>
              </a:rPr>
              <a:t>Different types of Recommender System :</a:t>
            </a:r>
            <a:endParaRPr lang="en-IN" sz="3200"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427039053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puN67rYw.UugUfipWMDie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vbXs2nClAECP.qd43DPdN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6aQt2UoYx0OwzlkaA.hxB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ObNN3nXRO0qmKeIxzw09n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EZcXvJEsUOY76co6I.mM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puN67rYw.UugUfipWMDie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7mhRQgl74EGcKRBFydp9T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vbXs2nClAECP.qd43DPdN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6aQt2UoYx0OwzlkaA.hxB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ObNN3nXRO0qmKeIxzw09n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mhRQgl74EGcKRBFydp9T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EZcXvJEsUOY76co6I.mM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puN67rYw.UugUfipWMDie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7mhRQgl74EGcKRBFydp9T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vbXs2nClAECP.qd43DPdN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6aQt2UoYx0OwzlkaA.hxB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ObNN3nXRO0qmKeIxzw09n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QEZcXvJEsUOY76co6I.mM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puN67rYw.UugUfipWMDie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vbXs2nClAECP.qd43DPdN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7mhRQgl74EGcKRBFydp9T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vbXs2nClAECP.qd43DPdN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6aQt2UoYx0OwzlkaA.hxB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ObNN3nXRO0qmKeIxzw09n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QEZcXvJEsUOY76co6I.mM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nhXQrgC88EGZbIg9YDVwm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6aQt2UoYx0OwzlkaA.hxB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bNN3nXRO0qmKeIxzw09n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QEZcXvJEsUOY76co6I.mM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puN67rYw.UugUfipWMDie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7mhRQgl74EGcKRBFydp9T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1525</TotalTime>
  <Words>1576</Words>
  <Application>Microsoft Office PowerPoint</Application>
  <PresentationFormat>Widescreen</PresentationFormat>
  <Paragraphs>309</Paragraphs>
  <Slides>48</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48</vt:i4>
      </vt:variant>
    </vt:vector>
  </HeadingPairs>
  <TitlesOfParts>
    <vt:vector size="63" baseType="lpstr">
      <vt:lpstr>Algerian</vt:lpstr>
      <vt:lpstr>Arial</vt:lpstr>
      <vt:lpstr>Bahnschrift</vt:lpstr>
      <vt:lpstr>Baskerville Old Face</vt:lpstr>
      <vt:lpstr>Calibri</vt:lpstr>
      <vt:lpstr>Calibri Light</vt:lpstr>
      <vt:lpstr>Comic Sans MS</vt:lpstr>
      <vt:lpstr>Helvetica</vt:lpstr>
      <vt:lpstr>Rockwell</vt:lpstr>
      <vt:lpstr>Tele-GroteskNor</vt:lpstr>
      <vt:lpstr>Tele-GroteskUlt</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SANDHYA</dc:creator>
  <cp:lastModifiedBy>SANDHYA</cp:lastModifiedBy>
  <cp:revision>53</cp:revision>
  <dcterms:created xsi:type="dcterms:W3CDTF">2021-06-08T14:09:05Z</dcterms:created>
  <dcterms:modified xsi:type="dcterms:W3CDTF">2021-06-25T12:11:41Z</dcterms:modified>
</cp:coreProperties>
</file>